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6"/>
  </p:notesMasterIdLst>
  <p:sldIdLst>
    <p:sldId id="538" r:id="rId2"/>
    <p:sldId id="540" r:id="rId3"/>
    <p:sldId id="539" r:id="rId4"/>
    <p:sldId id="328" r:id="rId5"/>
    <p:sldId id="331" r:id="rId6"/>
    <p:sldId id="330" r:id="rId7"/>
    <p:sldId id="329" r:id="rId8"/>
    <p:sldId id="333" r:id="rId9"/>
    <p:sldId id="334" r:id="rId10"/>
    <p:sldId id="335" r:id="rId11"/>
    <p:sldId id="336" r:id="rId12"/>
    <p:sldId id="337" r:id="rId13"/>
    <p:sldId id="338" r:id="rId14"/>
    <p:sldId id="339" r:id="rId15"/>
  </p:sldIdLst>
  <p:sldSz cx="9144000" cy="6858000" type="screen4x3"/>
  <p:notesSz cx="6775450" cy="9906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0" autoAdjust="0"/>
    <p:restoredTop sz="93298" autoAdjust="0"/>
  </p:normalViewPr>
  <p:slideViewPr>
    <p:cSldViewPr>
      <p:cViewPr varScale="1">
        <p:scale>
          <a:sx n="107" d="100"/>
          <a:sy n="107" d="100"/>
        </p:scale>
        <p:origin x="157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7C7BF5-A8D8-263F-F1EA-F4B1DFBC5D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498C2-EADE-562C-D81F-A22F8AE798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38575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2ACCCB-A385-404A-9F5B-313B79F43522}" type="datetimeFigureOut">
              <a:rPr lang="da-DK"/>
              <a:pPr>
                <a:defRPr/>
              </a:pPr>
              <a:t>25.08.2022</a:t>
            </a:fld>
            <a:endParaRPr lang="da-DK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4D4A52E-020D-75EF-D875-6BF2BD068E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394295-83D8-CAF5-7DF2-506E3F739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19725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a-DK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65423-C5BB-369A-3A9F-E5F65F1062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8BE9E-3C5E-B795-CDF8-AA45D70AA3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38575" y="9409113"/>
            <a:ext cx="2935288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0D4A3-F53A-2340-AEAE-A137D5D69C37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FAEA146-4A44-6FB9-7FA1-91AD914BCA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11BAD3D8-85EF-9619-0946-8CC7BACDAC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173E1A4-2D3A-C8FF-FAA5-DECFC10558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91890-6942-B94E-8920-5C122C0B84E2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5A5D05D-AE59-1748-A173-FD4B98AB17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B8D350EF-9239-5469-E1F7-04DF6D05D2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F5D542C-A96B-C50C-E26A-C6CAFEAE2C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14309D-D2C5-4143-AB1F-71901425A6BA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0F7B8524-A5FC-3B0A-B70F-817EC9A2D1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2360F8A-5EFD-38D3-1E16-C4A3E8A426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7FC06694-91F7-23EF-D3EB-DC99E245E8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66A08-6949-4A43-B8D7-0ABC5F112131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2D883EA-4A38-9E5B-C4B0-A75647BD4E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676EBED-4018-0AF9-A061-BF5FB7C8F4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47947CD1-2DF2-DEE1-0228-159DAE53A5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EA1215-88F8-3744-A102-FA7D1D1A8FE2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85197F3-8E7F-0AE1-09CC-2537AFE97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53B05F7C-30C7-DEA0-542C-AEBBACD1C5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8A5FDF8-EE34-962B-E1F2-DD7DD39BE2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E86A74-5000-C047-88F9-51C79E74384A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E2A6139-2BF3-BF7E-15E4-12721BB43C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59696546-B7F1-7A18-04B0-9322790514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6712939-841B-69D9-EE46-E4FCCABC5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E3FF0E-2DD3-5E4F-9DDB-0451C060207F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69753B38-A8A7-C170-6D68-6A54E4A272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3EB1C3D-AE1E-3632-A994-5E20605375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a-DK" altLang="da-DK"/>
              <a:t>Growing evidence demonstrates widespread 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12A2DFB-73D9-86E1-D418-C4E8199F90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538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1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65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33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C361D-D96D-C64D-ACEC-6493D35A7283}" type="slidenum">
              <a:rPr lang="en-US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328AF8AF-E661-B07E-8AC5-0B027D8CE8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FB696C9-12D1-77EA-BD6A-3D6C25AE66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a-DK" altLang="da-DK"/>
              <a:t>Growing evidence demonstrates widespread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A1B5D79A-DECC-57D7-4012-E0E8840C2F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538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1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65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33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295E78-56F7-F941-99C1-F73ED056D54E}" type="slidenum">
              <a:rPr lang="en-US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0454F8C8-5596-D22E-62CE-547731161D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893F12F4-4872-1345-255B-1000B6A13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2EB69A90-4801-831C-0030-396DC0DF63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E2580-DA89-9D43-9E10-9BACD961AF7E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B4F7E5B3-E93F-D095-58B3-ED19E7BAA0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40EA3DE-9CCB-9EEF-363D-B6D21DEAF9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2CECA83-2E2C-D0AF-710F-926DC51DD3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C7BA78-7BC8-9A46-BEE9-71EC1F3114FF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3F1FD41-38B4-1449-E612-DC57D5ACA0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8243262-8FE5-7EFF-6AA5-391A90A877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77A266B-966B-9BA4-F1BB-2237188161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D1B5A0-AE25-7C48-A262-FE39549A6C72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EB6CBC46-2470-B809-F589-5AC103FDA8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4000B18-6F39-72AF-CCB5-E00E343606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402C5EF0-D00B-5C88-AB50-D24DBE6AF1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F59503-AB0B-774D-B4D8-07E1CACCE34B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BE8FF9ED-D3C2-1487-F05E-CCD663507D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F13C854-28EF-D27F-A168-CBC9ECC569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A20786F9-AD90-4D50-9163-BB65833BBE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C65D3-12E3-9345-8F4C-CC7C3BCC77B1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D5BE4B88-8BB5-5380-E296-5BDA3B77E1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E13E2DC8-84EC-2D73-1810-64AEB94248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CA2FEB4C-194F-1E44-6D43-65A3D5A809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5D1BDF-640B-3349-9FFB-1474CCFF1362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BE7507-9EC8-A808-1404-860373B3C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FF255-E805-F3E1-4F55-651DD4295E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CDFCE0-DD4E-45FE-7AF0-BDB65E9D7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6CC54-0734-7241-867A-B29DDA32BE9F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743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9D9C55-DA92-1F63-2D20-6991D94BD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189A96-AE4F-CC26-176E-2EDA8D501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3F89DE-16D9-02BF-D647-F2E7765379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31FE4-6561-B841-8B47-546FD50BE8FA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1988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CFFC5D-EE27-B1D2-2C79-F163D5280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C0FD53-ABB7-276A-8782-2CE64DE86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4BE483-C502-FC98-D54A-EF59E0965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411A-1387-544A-8827-C40A617180F8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7626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2C151B-F08F-0247-9ED8-50723C448B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7F5939-BD41-F902-FA46-36F8BCA09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A13233-51FB-71F1-1813-0587AF825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58B9F-DE41-3D42-897F-AC8D4F77C2F2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7517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4CA2DD-884B-1C56-A61C-895429C2C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AC435D-47F8-D4AD-83C8-17380624D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17D90E-41F4-CBD2-2173-FDBDA094B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F4A17-D370-8A47-AB84-282452380542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8009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4D1CDC-17F9-6D8D-FFB6-F1338D4B0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2F0EC6-C9AB-8697-C6C6-2D431A6B6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971F2D-23C5-3D5C-477C-207097789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7572E-1492-E44E-8B4B-3B31820558DF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3367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794CEC-F412-97EC-186E-B77F08346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40B3E-A059-0824-FB4D-943CF67015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FACDC6-3C63-479E-C2F3-37F5F7623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FFB3-5643-1B4C-AB48-15ECCB6E4A12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1632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2EB1FF-0557-C576-AB97-5F6A104E0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A5D5F2-DFD3-E7A2-0FFC-7F57B5525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49CAF4-F678-36F8-BBA4-9EE694B23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9ADD2-49C3-D44A-8700-044E8BAAD0F8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6205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0174B2-88E0-AD0D-8A0E-B28726358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DD0867-B381-1DB4-7A83-94FC098316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4A45A0-CF4B-A86C-71F2-DD1E0FD08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C015-25CC-4949-A8C4-036D2A87F4DD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8363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DE916E-BC0A-5556-AA4B-CD56342FC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AABDD8-BD79-CD3C-9DFB-C5E65BA7B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5F8C9D-4DB0-8680-8B11-8DB1DC911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22030-E9D8-DE4D-ACD8-55A669FAA383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928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FD497C-B5CC-ABEC-1169-6C69F5147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44CEDA-1C91-9D9A-549C-E71CF9E64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772679-A386-DBBE-AFB7-D0325DD7C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09A02-F2F2-5942-9DEC-97982B105E4B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5457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390AD1-C7E7-43E3-ADB9-F2797088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titeltypografi i masteren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68C058-8774-E640-1538-9C355832F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teksttypografierne i masteren</a:t>
            </a:r>
          </a:p>
          <a:p>
            <a:pPr lvl="1"/>
            <a:r>
              <a:rPr lang="da-DK" altLang="en-US"/>
              <a:t>Andet niveau</a:t>
            </a:r>
          </a:p>
          <a:p>
            <a:pPr lvl="2"/>
            <a:r>
              <a:rPr lang="da-DK" altLang="en-US"/>
              <a:t>Tredje niveau</a:t>
            </a:r>
          </a:p>
          <a:p>
            <a:pPr lvl="3"/>
            <a:r>
              <a:rPr lang="da-DK" altLang="en-US"/>
              <a:t>Fjerde niveau</a:t>
            </a:r>
          </a:p>
          <a:p>
            <a:pPr lvl="4"/>
            <a:r>
              <a:rPr lang="da-DK" altLang="en-US"/>
              <a:t>Femte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82CF63-445F-CEBF-D377-3D295E5293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3D21E6-2DA6-B160-A55E-0B619C43FC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C10E939-2770-3815-C8B7-362EDA30A6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AE3E204-D6CF-1347-BC92-2679FD12807F}" type="slidenum">
              <a:rPr lang="da-DK" altLang="da-DK"/>
              <a:pPr>
                <a:defRPr/>
              </a:pPr>
              <a:t>‹#›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pi@vidkom.d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vidkom.dk/skriv-bedr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hyperlink" Target="https://www.idunn.no/doi/10.18261/ISSN1893-8981-2011-03-07" TargetMode="External"/><Relationship Id="rId4" Type="http://schemas.openxmlformats.org/officeDocument/2006/relationships/hyperlink" Target="https://www.en.team.vbn.aau.dk/phd-submission/layout-formatting/requirements-for-format/Wor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bss.au.dk/en/research/phd/phd-degree-structure/phd-dissertation" TargetMode="External"/><Relationship Id="rId5" Type="http://schemas.openxmlformats.org/officeDocument/2006/relationships/hyperlink" Target="https://phd.health.au.dk/doingaphd/dissertation" TargetMode="External"/><Relationship Id="rId4" Type="http://schemas.openxmlformats.org/officeDocument/2006/relationships/hyperlink" Target="https://phd.nat.au.dk/programmes/molecular-biology-genetics/general-guidelines-for-phd-dissertatio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DC2DC24B-C63C-AE5A-25AF-A41DB6146529}"/>
              </a:ext>
            </a:extLst>
          </p:cNvPr>
          <p:cNvSpPr txBox="1">
            <a:spLocks/>
          </p:cNvSpPr>
          <p:nvPr/>
        </p:nvSpPr>
        <p:spPr bwMode="auto">
          <a:xfrm>
            <a:off x="323850" y="1917700"/>
            <a:ext cx="8424863" cy="1582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63160" tIns="81580" rIns="163160" bIns="81580"/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7438" indent="-285750" defTabSz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174875" indent="-228600" defTabSz="10874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262313" indent="-228600" defTabSz="10874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349750" indent="-228600" defTabSz="10874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8069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2641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7213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1785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da-DK" altLang="da-DK" sz="3600" b="1" dirty="0" err="1">
                <a:latin typeface="Lato Regular"/>
                <a:ea typeface="Lato Regular"/>
                <a:cs typeface="Lato Regular"/>
              </a:rPr>
              <a:t>PhD</a:t>
            </a:r>
            <a:r>
              <a:rPr lang="da-DK" altLang="da-DK" sz="3600" b="1" dirty="0">
                <a:latin typeface="Lato Regular"/>
                <a:ea typeface="Lato Regular"/>
                <a:cs typeface="Lato Regular"/>
              </a:rPr>
              <a:t> Dissertation / ”Kappen”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da-DK" altLang="da-DK" sz="3600" b="1" dirty="0">
                <a:latin typeface="Lato Regular"/>
                <a:ea typeface="Lato Regular"/>
                <a:cs typeface="Lato Regular"/>
              </a:rPr>
              <a:t>Writing a dissertation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endParaRPr lang="da-DK" altLang="da-DK" sz="3600" b="1" dirty="0">
              <a:solidFill>
                <a:schemeClr val="bg1">
                  <a:lumMod val="50000"/>
                </a:schemeClr>
              </a:solidFill>
              <a:latin typeface="Lato Regular"/>
              <a:ea typeface="Lato Regular"/>
              <a:cs typeface="Lato Regular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endParaRPr lang="da-DK" altLang="da-DK" b="1" dirty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da-DK" altLang="da-DK" sz="2400" b="1" dirty="0">
                <a:solidFill>
                  <a:schemeClr val="bg1"/>
                </a:solidFill>
                <a:latin typeface="Lato Regular"/>
                <a:ea typeface="Lato Regular"/>
                <a:cs typeface="Lato Regular"/>
              </a:rPr>
              <a:t>5. December 2021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endParaRPr lang="da-DK" altLang="da-DK" sz="2400" b="1" dirty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endParaRPr lang="da-DK" altLang="da-DK" sz="2400" b="1" dirty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da-DK" altLang="da-DK" sz="2400" b="1" dirty="0">
                <a:solidFill>
                  <a:schemeClr val="bg1"/>
                </a:solidFill>
                <a:latin typeface="Lato Regular"/>
                <a:ea typeface="Lato Regular"/>
                <a:cs typeface="Lato Regular"/>
              </a:rPr>
              <a:t>Morten Pilegaard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da-DK" altLang="da-DK" sz="1600" dirty="0">
                <a:solidFill>
                  <a:schemeClr val="bg1"/>
                </a:solidFill>
                <a:latin typeface="Lato Regular"/>
                <a:ea typeface="Lato Regular"/>
                <a:cs typeface="Lato Regular"/>
              </a:rPr>
              <a:t>mpi@vidkom.dk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endParaRPr lang="en-US" altLang="da-DK" sz="2400" dirty="0">
              <a:solidFill>
                <a:schemeClr val="bg1"/>
              </a:solidFill>
              <a:latin typeface="Lato Regular"/>
              <a:ea typeface="Lato Regular"/>
              <a:cs typeface="Lato Regular"/>
            </a:endParaRPr>
          </a:p>
        </p:txBody>
      </p:sp>
      <p:pic>
        <p:nvPicPr>
          <p:cNvPr id="3075" name="Picture 2" descr="Logo-outline">
            <a:extLst>
              <a:ext uri="{FF2B5EF4-FFF2-40B4-BE49-F238E27FC236}">
                <a16:creationId xmlns:a16="http://schemas.microsoft.com/office/drawing/2014/main" id="{A17E9055-BF2F-842A-733A-68186212E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8364538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kstfelt 35">
            <a:extLst>
              <a:ext uri="{FF2B5EF4-FFF2-40B4-BE49-F238E27FC236}">
                <a16:creationId xmlns:a16="http://schemas.microsoft.com/office/drawing/2014/main" id="{8F99300B-A84B-0D64-6931-968CC75BB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6453188"/>
            <a:ext cx="53276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>
                <a:solidFill>
                  <a:srgbClr val="595959"/>
                </a:solidFill>
              </a:rPr>
              <a:t>Morten Pilegaard  - </a:t>
            </a:r>
            <a:r>
              <a:rPr lang="da-DK" altLang="da-DK" sz="1200">
                <a:solidFill>
                  <a:srgbClr val="595959"/>
                </a:solidFill>
                <a:hlinkClick r:id="rId4"/>
              </a:rPr>
              <a:t>mpi@vidkom.dk</a:t>
            </a:r>
            <a:r>
              <a:rPr lang="da-DK" altLang="da-DK" sz="1200">
                <a:solidFill>
                  <a:srgbClr val="595959"/>
                </a:solidFill>
              </a:rPr>
              <a:t>; - </a:t>
            </a:r>
            <a:r>
              <a:rPr lang="da-DK" altLang="da-DK" sz="1200">
                <a:solidFill>
                  <a:srgbClr val="595959"/>
                </a:solidFill>
                <a:latin typeface="Lato Regular"/>
                <a:ea typeface="Lato Regular"/>
                <a:cs typeface="Lato Regular"/>
              </a:rPr>
              <a:t>(+45) 26 17 46 22</a:t>
            </a:r>
            <a:endParaRPr lang="en-US" altLang="da-DK" sz="1200">
              <a:solidFill>
                <a:srgbClr val="595959"/>
              </a:solidFill>
              <a:latin typeface="Lato Regular"/>
              <a:ea typeface="Lato Regular"/>
              <a:cs typeface="Lato Regular"/>
            </a:endParaRPr>
          </a:p>
        </p:txBody>
      </p:sp>
      <p:sp>
        <p:nvSpPr>
          <p:cNvPr id="3077" name="Tekstfelt 2">
            <a:extLst>
              <a:ext uri="{FF2B5EF4-FFF2-40B4-BE49-F238E27FC236}">
                <a16:creationId xmlns:a16="http://schemas.microsoft.com/office/drawing/2014/main" id="{7E9BFC99-45BF-9000-078B-767DA761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63" y="960438"/>
            <a:ext cx="153035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 b="1"/>
              <a:t>www.vidkom.dk</a:t>
            </a:r>
          </a:p>
        </p:txBody>
      </p:sp>
      <p:sp>
        <p:nvSpPr>
          <p:cNvPr id="7" name="Tekstfelt 1">
            <a:extLst>
              <a:ext uri="{FF2B5EF4-FFF2-40B4-BE49-F238E27FC236}">
                <a16:creationId xmlns:a16="http://schemas.microsoft.com/office/drawing/2014/main" id="{8B13CC89-9FA6-85B7-ACB2-B47BA454F9F4}"/>
              </a:ext>
            </a:extLst>
          </p:cNvPr>
          <p:cNvSpPr txBox="1"/>
          <p:nvPr/>
        </p:nvSpPr>
        <p:spPr>
          <a:xfrm>
            <a:off x="1979613" y="4005263"/>
            <a:ext cx="5905500" cy="101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Retreat for PhDs and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</a:rPr>
              <a:t>PostDocs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25th August 2022</a:t>
            </a:r>
            <a:endParaRPr lang="da-DK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>
            <a:extLst>
              <a:ext uri="{FF2B5EF4-FFF2-40B4-BE49-F238E27FC236}">
                <a16:creationId xmlns:a16="http://schemas.microsoft.com/office/drawing/2014/main" id="{629E420C-B135-2395-7E31-9B8A71B6B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060575"/>
            <a:ext cx="351155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 descr="Logo-outline">
            <a:extLst>
              <a:ext uri="{FF2B5EF4-FFF2-40B4-BE49-F238E27FC236}">
                <a16:creationId xmlns:a16="http://schemas.microsoft.com/office/drawing/2014/main" id="{8A2FAAA6-6885-3DED-847C-19DCF56B4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92A04D-2935-692D-91C3-098B93D63D23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C61748-CCE5-0231-F4BA-7C325A11C155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BB3B9B8B-66C2-0EA5-7B30-2BCD7C5C5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3511550" cy="83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Macrostructure</a:t>
            </a:r>
            <a:r>
              <a:rPr lang="en-US" altLang="en-US" sz="2400" dirty="0">
                <a:solidFill>
                  <a:srgbClr val="007635"/>
                </a:solidFill>
                <a:cs typeface="Arial" charset="0"/>
              </a:rPr>
              <a:t> </a:t>
            </a: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Structure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21511" name="AutoShape 35">
            <a:extLst>
              <a:ext uri="{FF2B5EF4-FFF2-40B4-BE49-F238E27FC236}">
                <a16:creationId xmlns:a16="http://schemas.microsoft.com/office/drawing/2014/main" id="{588F6700-1E53-B709-631B-EFA7CF06E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197100"/>
            <a:ext cx="5114925" cy="4400550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81E2DE-C11D-C5E7-8756-12D0E7B8C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947988"/>
            <a:ext cx="47879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2400" b="1"/>
              <a:t>Study-by-study approach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2000" b="1"/>
              <a:t>Study 1</a:t>
            </a:r>
            <a:endParaRPr lang="da-DK" altLang="da-DK" sz="2000"/>
          </a:p>
          <a:p>
            <a:pPr>
              <a:spcBef>
                <a:spcPct val="0"/>
              </a:spcBef>
            </a:pPr>
            <a:r>
              <a:rPr lang="en-GB" altLang="da-DK" sz="1800" b="1"/>
              <a:t>Theory/concepts/methods </a:t>
            </a:r>
            <a:r>
              <a:rPr lang="en-GB" altLang="da-DK" sz="1800"/>
              <a:t>(short, concise)</a:t>
            </a:r>
            <a:endParaRPr lang="en-GB" altLang="da-DK" sz="1800" b="1"/>
          </a:p>
          <a:p>
            <a:pPr>
              <a:spcBef>
                <a:spcPct val="0"/>
              </a:spcBef>
            </a:pPr>
            <a:r>
              <a:rPr lang="en-GB" altLang="da-DK" sz="1800" b="1"/>
              <a:t>Results </a:t>
            </a:r>
            <a:r>
              <a:rPr lang="en-GB" altLang="da-DK" sz="1800"/>
              <a:t>(outcome by outcome)</a:t>
            </a:r>
          </a:p>
          <a:p>
            <a:pPr>
              <a:spcBef>
                <a:spcPct val="0"/>
              </a:spcBef>
            </a:pPr>
            <a:r>
              <a:rPr lang="en-GB" altLang="da-DK" sz="1800" b="1"/>
              <a:t>Conclusions </a:t>
            </a:r>
            <a:r>
              <a:rPr lang="en-GB" altLang="da-DK" sz="1800"/>
              <a:t>(closely aligned with aims)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2000" b="1"/>
              <a:t>Study 2, do</a:t>
            </a:r>
            <a:endParaRPr lang="da-DK" altLang="da-DK" sz="20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2000" b="1"/>
              <a:t>Study 3, do</a:t>
            </a:r>
            <a:endParaRPr lang="da-DK" altLang="da-DK" sz="20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a-DK" altLang="da-DK" sz="1800" b="1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6BDBB1C5-290D-D851-29C1-AF3F2F62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355850"/>
            <a:ext cx="2760662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Methods/results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79B55F04-0F99-2141-F6C2-826A3FE38277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8E3577A7-0706-CE8A-4FC1-BCBA36364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587500"/>
            <a:ext cx="5026025" cy="460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16" name="Alternativ proces 15">
            <a:extLst>
              <a:ext uri="{FF2B5EF4-FFF2-40B4-BE49-F238E27FC236}">
                <a16:creationId xmlns:a16="http://schemas.microsoft.com/office/drawing/2014/main" id="{180EBF2A-2280-BABE-C240-FC67E281F498}"/>
              </a:ext>
            </a:extLst>
          </p:cNvPr>
          <p:cNvSpPr/>
          <p:nvPr/>
        </p:nvSpPr>
        <p:spPr>
          <a:xfrm>
            <a:off x="1119188" y="3376613"/>
            <a:ext cx="1797050" cy="947737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7" name="Alternativ proces 16">
            <a:extLst>
              <a:ext uri="{FF2B5EF4-FFF2-40B4-BE49-F238E27FC236}">
                <a16:creationId xmlns:a16="http://schemas.microsoft.com/office/drawing/2014/main" id="{5E891CDC-0096-1398-7E1B-AFA5DE6E9916}"/>
              </a:ext>
            </a:extLst>
          </p:cNvPr>
          <p:cNvSpPr/>
          <p:nvPr/>
        </p:nvSpPr>
        <p:spPr>
          <a:xfrm>
            <a:off x="4446588" y="2897188"/>
            <a:ext cx="3781425" cy="479425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8" name="AutoShape 35">
            <a:extLst>
              <a:ext uri="{FF2B5EF4-FFF2-40B4-BE49-F238E27FC236}">
                <a16:creationId xmlns:a16="http://schemas.microsoft.com/office/drawing/2014/main" id="{8B163105-8DA7-2A65-83CD-1001DDDF3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4640263"/>
            <a:ext cx="3367088" cy="18796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8A3FC180-916D-B98F-8888-4638D480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5838" y="4770438"/>
            <a:ext cx="31083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800" i="1"/>
              <a:t>This chapter summarises the work conducted in the paper entitled “xxx” </a:t>
            </a:r>
            <a:r>
              <a:rPr lang="en-GB" altLang="da-DK" sz="1800"/>
              <a:t>(1)</a:t>
            </a:r>
            <a:r>
              <a:rPr lang="en-GB" altLang="da-DK" sz="1800" i="1"/>
              <a:t>. The summary focuses on the methods, results and conclusions</a:t>
            </a:r>
            <a:endParaRPr lang="da-DK" altLang="da-DK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  <p:bldP spid="1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8">
            <a:extLst>
              <a:ext uri="{FF2B5EF4-FFF2-40B4-BE49-F238E27FC236}">
                <a16:creationId xmlns:a16="http://schemas.microsoft.com/office/drawing/2014/main" id="{0E08E3C3-4868-2059-78F4-CA97908B4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060575"/>
            <a:ext cx="351155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2" descr="Logo-outline">
            <a:extLst>
              <a:ext uri="{FF2B5EF4-FFF2-40B4-BE49-F238E27FC236}">
                <a16:creationId xmlns:a16="http://schemas.microsoft.com/office/drawing/2014/main" id="{22AA98B8-0231-1C28-F61E-D387B2ECD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5E9F165-3538-76A4-F57E-71B1806BC4B4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125BC2-CF13-506B-8423-D831DD20E2DF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371E6D6A-CD81-267C-C5BA-23474A6CE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3511550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Macrostructure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23559" name="AutoShape 35">
            <a:extLst>
              <a:ext uri="{FF2B5EF4-FFF2-40B4-BE49-F238E27FC236}">
                <a16:creationId xmlns:a16="http://schemas.microsoft.com/office/drawing/2014/main" id="{A0CE66E7-8910-473A-D52C-46B7FCCE4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197100"/>
            <a:ext cx="5114925" cy="4400550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EF94B4-9DE8-D2DE-C032-9FF6557E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350" y="2817813"/>
            <a:ext cx="4787900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2400" b="1"/>
              <a:t>Traditional structure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Methods </a:t>
            </a:r>
            <a:r>
              <a:rPr lang="en-GB" altLang="da-DK" sz="1800"/>
              <a:t>(study-by-study/overall)</a:t>
            </a:r>
            <a:endParaRPr lang="en-GB" altLang="da-DK" sz="1800" b="1"/>
          </a:p>
          <a:p>
            <a:pPr>
              <a:spcBef>
                <a:spcPct val="0"/>
              </a:spcBef>
            </a:pPr>
            <a:r>
              <a:rPr lang="en-GB" altLang="da-DK" sz="1800"/>
              <a:t>Setting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Data sources 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Definitions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Study designs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Study populations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Outcomes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Statistical analysis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Results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Ethics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Study I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Study II…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endParaRPr lang="da-DK" altLang="da-DK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a-DK" altLang="da-DK" sz="1800" b="1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E610F22D-7A10-0025-7E1C-C6C32DB6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355850"/>
            <a:ext cx="2760662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Methods/results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925CCA16-D7F7-3B02-6A52-A3C850F44242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E01BDD9F-43B0-96DA-5CBB-97F0AA891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587500"/>
            <a:ext cx="5026025" cy="460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16" name="Alternativ proces 15">
            <a:extLst>
              <a:ext uri="{FF2B5EF4-FFF2-40B4-BE49-F238E27FC236}">
                <a16:creationId xmlns:a16="http://schemas.microsoft.com/office/drawing/2014/main" id="{4F18F9BB-808D-2901-4413-6DC036E6ED86}"/>
              </a:ext>
            </a:extLst>
          </p:cNvPr>
          <p:cNvSpPr/>
          <p:nvPr/>
        </p:nvSpPr>
        <p:spPr>
          <a:xfrm>
            <a:off x="1157288" y="3357563"/>
            <a:ext cx="1685925" cy="912812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7" name="Alternativ proces 16">
            <a:extLst>
              <a:ext uri="{FF2B5EF4-FFF2-40B4-BE49-F238E27FC236}">
                <a16:creationId xmlns:a16="http://schemas.microsoft.com/office/drawing/2014/main" id="{A1DA3566-2396-D1AD-575A-F276534D13A1}"/>
              </a:ext>
            </a:extLst>
          </p:cNvPr>
          <p:cNvSpPr/>
          <p:nvPr/>
        </p:nvSpPr>
        <p:spPr>
          <a:xfrm>
            <a:off x="4832350" y="2817813"/>
            <a:ext cx="3052763" cy="395287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8" name="AutoShape 35">
            <a:extLst>
              <a:ext uri="{FF2B5EF4-FFF2-40B4-BE49-F238E27FC236}">
                <a16:creationId xmlns:a16="http://schemas.microsoft.com/office/drawing/2014/main" id="{06D5AFF3-7412-D525-8F12-31BD316F2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619500"/>
            <a:ext cx="3497262" cy="32385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pic>
        <p:nvPicPr>
          <p:cNvPr id="20" name="Billede 19">
            <a:extLst>
              <a:ext uri="{FF2B5EF4-FFF2-40B4-BE49-F238E27FC236}">
                <a16:creationId xmlns:a16="http://schemas.microsoft.com/office/drawing/2014/main" id="{7AD07BB1-9CD5-6D03-11A4-19F660E1C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4640263"/>
            <a:ext cx="252730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8">
            <a:extLst>
              <a:ext uri="{FF2B5EF4-FFF2-40B4-BE49-F238E27FC236}">
                <a16:creationId xmlns:a16="http://schemas.microsoft.com/office/drawing/2014/main" id="{B7364A7B-A73B-A5E8-DD27-86CDC6F93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563" y="4040188"/>
            <a:ext cx="2528887" cy="615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000" b="1" dirty="0">
                <a:cs typeface="Arial" charset="0"/>
              </a:rPr>
              <a:t>Simple graphics!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1400" b="1" dirty="0">
                <a:cs typeface="Arial" charset="0"/>
              </a:rPr>
              <a:t>Data sources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5280FC-3C21-7BE2-26A9-08E89C7E0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3209925"/>
            <a:ext cx="39909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8">
            <a:extLst>
              <a:ext uri="{FF2B5EF4-FFF2-40B4-BE49-F238E27FC236}">
                <a16:creationId xmlns:a16="http://schemas.microsoft.com/office/drawing/2014/main" id="{0E6D99A8-BA0F-65BD-4BA8-C96140295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094038"/>
            <a:ext cx="2528888" cy="615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000" b="1" dirty="0">
                <a:cs typeface="Arial" charset="0"/>
              </a:rPr>
              <a:t>Simple graphics!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1400" b="1" dirty="0">
                <a:cs typeface="Arial" charset="0"/>
              </a:rPr>
              <a:t>Theoretical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8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1C8CC9B3-C301-2053-7B39-5D29F2E2A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060575"/>
            <a:ext cx="351155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2" descr="Logo-outline">
            <a:extLst>
              <a:ext uri="{FF2B5EF4-FFF2-40B4-BE49-F238E27FC236}">
                <a16:creationId xmlns:a16="http://schemas.microsoft.com/office/drawing/2014/main" id="{290C7485-A4D8-0723-6AD2-485C87BC9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E09885D-D550-9F2D-0A82-18185E04FAE9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5B9912-DAB7-581D-57C8-45C1A485DE0D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4F710CC8-7D4B-3997-B07A-93E582AD8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3511550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Macrostructure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25607" name="AutoShape 35">
            <a:extLst>
              <a:ext uri="{FF2B5EF4-FFF2-40B4-BE49-F238E27FC236}">
                <a16:creationId xmlns:a16="http://schemas.microsoft.com/office/drawing/2014/main" id="{B83F880C-DE13-8732-7A19-5D0EEAC5B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197100"/>
            <a:ext cx="5114925" cy="4400550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883C7-D250-CCCB-BF02-98A97BC24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2817813"/>
            <a:ext cx="47879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Summary of main findings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Briefly recap background &amp; aim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Summarise main findings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Interpretation of main findings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Subjective assessment of results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Compare/contrast with others’ results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Methodological considerations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Assess strengths/weaknesses 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Selection bias, information bias, confounding etc. 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Conclusions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Perspectives &amp; future research</a:t>
            </a:r>
            <a:endParaRPr lang="da-DK" altLang="da-DK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a-DK" altLang="da-DK" sz="1800" b="1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FCE18E5C-FC8B-437E-840A-5FCE5FD94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355850"/>
            <a:ext cx="2760662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Discussion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81BD389E-78CB-EB5D-23DF-30C7A0E74B68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19D7661B-F4AE-35DF-94EE-7B616A73C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587500"/>
            <a:ext cx="5026025" cy="460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16" name="Alternativ proces 15">
            <a:extLst>
              <a:ext uri="{FF2B5EF4-FFF2-40B4-BE49-F238E27FC236}">
                <a16:creationId xmlns:a16="http://schemas.microsoft.com/office/drawing/2014/main" id="{8392D24A-86D4-0EAD-3236-E01F7C28BE9A}"/>
              </a:ext>
            </a:extLst>
          </p:cNvPr>
          <p:cNvSpPr/>
          <p:nvPr/>
        </p:nvSpPr>
        <p:spPr>
          <a:xfrm>
            <a:off x="1192213" y="4402138"/>
            <a:ext cx="1665287" cy="320675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7" name="Alternativ proces 16">
            <a:extLst>
              <a:ext uri="{FF2B5EF4-FFF2-40B4-BE49-F238E27FC236}">
                <a16:creationId xmlns:a16="http://schemas.microsoft.com/office/drawing/2014/main" id="{FEE9381D-9E16-6A2E-CAA4-2D0266B824C2}"/>
              </a:ext>
            </a:extLst>
          </p:cNvPr>
          <p:cNvSpPr/>
          <p:nvPr/>
        </p:nvSpPr>
        <p:spPr>
          <a:xfrm>
            <a:off x="4510088" y="2825750"/>
            <a:ext cx="3654425" cy="328613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2CB36B-A44B-7256-896D-BAC4F19AB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960563"/>
            <a:ext cx="3316287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Venstrepil 20">
            <a:extLst>
              <a:ext uri="{FF2B5EF4-FFF2-40B4-BE49-F238E27FC236}">
                <a16:creationId xmlns:a16="http://schemas.microsoft.com/office/drawing/2014/main" id="{265029C0-1CD8-5A34-C13E-00746C7B8741}"/>
              </a:ext>
            </a:extLst>
          </p:cNvPr>
          <p:cNvSpPr/>
          <p:nvPr/>
        </p:nvSpPr>
        <p:spPr>
          <a:xfrm rot="19648365">
            <a:off x="2598738" y="5118100"/>
            <a:ext cx="2074862" cy="1762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5" name="Venstrepil 4">
            <a:extLst>
              <a:ext uri="{FF2B5EF4-FFF2-40B4-BE49-F238E27FC236}">
                <a16:creationId xmlns:a16="http://schemas.microsoft.com/office/drawing/2014/main" id="{F1ACDAA5-BA6F-A26E-986D-5726C0856E06}"/>
              </a:ext>
            </a:extLst>
          </p:cNvPr>
          <p:cNvSpPr/>
          <p:nvPr/>
        </p:nvSpPr>
        <p:spPr>
          <a:xfrm rot="19648365">
            <a:off x="2544763" y="3559175"/>
            <a:ext cx="2073275" cy="1762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0" name="Venstrepil 19">
            <a:extLst>
              <a:ext uri="{FF2B5EF4-FFF2-40B4-BE49-F238E27FC236}">
                <a16:creationId xmlns:a16="http://schemas.microsoft.com/office/drawing/2014/main" id="{FA65759A-0A81-0E85-2417-1EFD611A3C53}"/>
              </a:ext>
            </a:extLst>
          </p:cNvPr>
          <p:cNvSpPr/>
          <p:nvPr/>
        </p:nvSpPr>
        <p:spPr>
          <a:xfrm rot="20669630">
            <a:off x="2728913" y="4005263"/>
            <a:ext cx="1920875" cy="1682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3" name="Alternativ proces 16">
            <a:extLst>
              <a:ext uri="{FF2B5EF4-FFF2-40B4-BE49-F238E27FC236}">
                <a16:creationId xmlns:a16="http://schemas.microsoft.com/office/drawing/2014/main" id="{E1CA7AA1-6DA9-58E6-6CC1-F3D395BF7466}"/>
              </a:ext>
            </a:extLst>
          </p:cNvPr>
          <p:cNvSpPr/>
          <p:nvPr/>
        </p:nvSpPr>
        <p:spPr>
          <a:xfrm>
            <a:off x="4592638" y="3611563"/>
            <a:ext cx="3654425" cy="328612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AE3DDE8A-6CD6-5CE3-0F24-1EA217BA90C7}"/>
              </a:ext>
            </a:extLst>
          </p:cNvPr>
          <p:cNvSpPr/>
          <p:nvPr/>
        </p:nvSpPr>
        <p:spPr>
          <a:xfrm>
            <a:off x="7329488" y="6235700"/>
            <a:ext cx="1814512" cy="614363"/>
          </a:xfrm>
          <a:prstGeom prst="borderCallout1">
            <a:avLst>
              <a:gd name="adj1" fmla="val 18750"/>
              <a:gd name="adj2" fmla="val -8333"/>
              <a:gd name="adj3" fmla="val -9521"/>
              <a:gd name="adj4" fmla="val -50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a-DK" sz="1600" dirty="0" err="1">
                <a:solidFill>
                  <a:schemeClr val="tx1"/>
                </a:solidFill>
              </a:rPr>
              <a:t>Often</a:t>
            </a:r>
            <a:r>
              <a:rPr lang="da-DK" sz="1600" dirty="0">
                <a:solidFill>
                  <a:schemeClr val="tx1"/>
                </a:solidFill>
              </a:rPr>
              <a:t> separate </a:t>
            </a:r>
            <a:r>
              <a:rPr lang="da-DK" sz="1600" dirty="0" err="1">
                <a:solidFill>
                  <a:schemeClr val="tx1"/>
                </a:solidFill>
              </a:rPr>
              <a:t>main</a:t>
            </a:r>
            <a:r>
              <a:rPr lang="da-DK" sz="1600" dirty="0">
                <a:solidFill>
                  <a:schemeClr val="tx1"/>
                </a:solidFill>
              </a:rPr>
              <a:t> </a:t>
            </a:r>
            <a:r>
              <a:rPr lang="da-DK" sz="1600" dirty="0" err="1">
                <a:solidFill>
                  <a:schemeClr val="tx1"/>
                </a:solidFill>
              </a:rPr>
              <a:t>headings</a:t>
            </a:r>
            <a:endParaRPr lang="da-DK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  <p:bldP spid="21" grpId="0" animBg="1"/>
      <p:bldP spid="5" grpId="0" animBg="1"/>
      <p:bldP spid="20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Logo-outline">
            <a:extLst>
              <a:ext uri="{FF2B5EF4-FFF2-40B4-BE49-F238E27FC236}">
                <a16:creationId xmlns:a16="http://schemas.microsoft.com/office/drawing/2014/main" id="{B43ACE39-DBE7-7B33-9313-E1EEB262F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5F66EC-5507-B7DB-1457-EEE8C7BD132D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025B86-6743-115E-FCC3-A93B9E56B39F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F671316F-973C-66B8-47AD-740DE26FA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1. Start early </a:t>
            </a: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(unforeseen difficulties, hyper optimism, waiting time…)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4F3D71D2-2D8D-67D8-73CE-82C35A9E6868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Advice on writing process</a:t>
            </a:r>
            <a:endParaRPr lang="en-US" sz="3200" b="1" dirty="0">
              <a:latin typeface="Arial" charset="0"/>
              <a:cs typeface="Arial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557CFB92-3392-3ED7-2305-05C4B2611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109788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2. Work professionally </a:t>
            </a: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(plan text meticulously)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695086D8-6C40-DA29-E586-8E6CA84A4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2674938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3. Get help </a:t>
            </a: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(know your strengths and weaknesses; </a:t>
            </a:r>
            <a:r>
              <a:rPr lang="en-US" altLang="en-US" sz="1800" b="1" dirty="0" err="1">
                <a:solidFill>
                  <a:srgbClr val="007635"/>
                </a:solidFill>
                <a:cs typeface="Arial" charset="0"/>
                <a:hlinkClick r:id="rId4"/>
              </a:rPr>
              <a:t>VidKom</a:t>
            </a: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)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EACA9E7A-720F-84B7-A96C-5FF5DFF14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300413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4. Be ambitious </a:t>
            </a: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(your work will stand for many years)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D8F9AD7C-3167-D69F-769E-A7517AF77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3954463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5. Plan a good </a:t>
            </a:r>
            <a:r>
              <a:rPr lang="en-US" altLang="en-US" sz="2400" b="1" dirty="0" err="1">
                <a:solidFill>
                  <a:srgbClr val="007635"/>
                </a:solidFill>
                <a:cs typeface="Arial" charset="0"/>
              </a:rPr>
              <a:t>defence</a:t>
            </a: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(know &amp; relate to weaknesses; prepare!)</a:t>
            </a:r>
            <a:endParaRPr lang="en-US" altLang="en-US" sz="1800" dirty="0">
              <a:cs typeface="Arial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8457E93F-78E6-EA69-2930-AC4EC2EAC6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" t="27028" r="9183" b="6660"/>
          <a:stretch>
            <a:fillRect/>
          </a:stretch>
        </p:blipFill>
        <p:spPr bwMode="auto">
          <a:xfrm>
            <a:off x="220663" y="2671763"/>
            <a:ext cx="4899025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E5FF9D8-CADF-C84F-67CC-79DDE35636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7" t="2751"/>
          <a:stretch>
            <a:fillRect/>
          </a:stretch>
        </p:blipFill>
        <p:spPr bwMode="auto">
          <a:xfrm>
            <a:off x="5140325" y="2605088"/>
            <a:ext cx="3946525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30A30D-2B1A-2983-76BB-5CABBB78E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2640013"/>
            <a:ext cx="5138737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Logo-outline">
            <a:extLst>
              <a:ext uri="{FF2B5EF4-FFF2-40B4-BE49-F238E27FC236}">
                <a16:creationId xmlns:a16="http://schemas.microsoft.com/office/drawing/2014/main" id="{0B80492E-1E86-F142-CCDE-B7F626CEA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3A992F-809A-618C-0913-F5D6C49417DE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107175-B8A6-A6BD-BBBA-AD6CB75DD117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45257039-8CD9-4F31-1C2E-E5BA0149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1. AU (Health): Template (Word): “Overwrite …”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A25B1F0D-9858-E098-B1AB-59DD95AF8D85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Supplementary materials</a:t>
            </a:r>
            <a:endParaRPr lang="en-US" sz="3200" b="1" dirty="0">
              <a:latin typeface="Arial" charset="0"/>
              <a:cs typeface="Arial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F83CCF6D-07E3-71D3-FB97-AC2CDBF86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205038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2. AAU: </a:t>
            </a:r>
            <a:r>
              <a:rPr lang="en-US" altLang="en-US" sz="2400" b="1" dirty="0">
                <a:solidFill>
                  <a:srgbClr val="007635"/>
                </a:solidFill>
                <a:cs typeface="Arial" charset="0"/>
                <a:hlinkClick r:id="rId4"/>
              </a:rPr>
              <a:t>AAU dissertation template video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115F354-D6B8-27DC-ADA3-CC87DFFDB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830513"/>
            <a:ext cx="86264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3. Uniped: </a:t>
            </a:r>
            <a:r>
              <a:rPr lang="en-US" altLang="en-US" sz="2400" b="1" dirty="0">
                <a:solidFill>
                  <a:srgbClr val="007635"/>
                </a:solidFill>
                <a:cs typeface="Arial" charset="0"/>
                <a:hlinkClick r:id="rId5"/>
              </a:rPr>
              <a:t>Kappen: "One size fits all"?</a:t>
            </a:r>
            <a:endParaRPr lang="en-US" altLang="en-US" sz="1800" dirty="0">
              <a:cs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032E2D-6E51-F3FB-6885-85536125E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1" r="6738" b="19058"/>
          <a:stretch>
            <a:fillRect/>
          </a:stretch>
        </p:blipFill>
        <p:spPr bwMode="auto">
          <a:xfrm>
            <a:off x="522288" y="4989513"/>
            <a:ext cx="6408737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">
            <a:extLst>
              <a:ext uri="{FF2B5EF4-FFF2-40B4-BE49-F238E27FC236}">
                <a16:creationId xmlns:a16="http://schemas.microsoft.com/office/drawing/2014/main" id="{788004BF-6AB9-9D31-731F-711E90D55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3532188"/>
            <a:ext cx="8626475" cy="1384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4. Professional assistance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7635"/>
                </a:solidFill>
                <a:cs typeface="Arial" charset="0"/>
              </a:rPr>
              <a:t>Quote (60-80-page Word document): DKK 68-8600 (± 10%) net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7635"/>
                </a:solidFill>
                <a:cs typeface="Arial" charset="0"/>
              </a:rPr>
              <a:t>Time: 7-10 days pending 30 days’ notice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7635"/>
                </a:solidFill>
                <a:cs typeface="Arial" charset="0"/>
              </a:rPr>
              <a:t>Two professional translators / copyeditors</a:t>
            </a:r>
            <a:endParaRPr lang="en-US" altLang="en-US" sz="1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3" grpId="0" animBg="1"/>
      <p:bldP spid="8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go-outline">
            <a:extLst>
              <a:ext uri="{FF2B5EF4-FFF2-40B4-BE49-F238E27FC236}">
                <a16:creationId xmlns:a16="http://schemas.microsoft.com/office/drawing/2014/main" id="{260FA16A-DCFF-69BE-A321-C158C3A8F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8E38331-8AAA-8743-7C7A-0CC7B54EA586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D503DD-725E-C9E2-CC25-51F4D039AD81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A5C43E-49E8-AE2D-4C15-89DF608C13F6}"/>
              </a:ext>
            </a:extLst>
          </p:cNvPr>
          <p:cNvSpPr txBox="1"/>
          <p:nvPr/>
        </p:nvSpPr>
        <p:spPr>
          <a:xfrm>
            <a:off x="301625" y="901700"/>
            <a:ext cx="84963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Arial" charset="0"/>
                <a:cs typeface="Arial" charset="0"/>
              </a:rPr>
              <a:t>What is a dissertation / “Kappen”</a:t>
            </a:r>
          </a:p>
        </p:txBody>
      </p:sp>
      <p:sp>
        <p:nvSpPr>
          <p:cNvPr id="5126" name="Tekstfelt 3">
            <a:extLst>
              <a:ext uri="{FF2B5EF4-FFF2-40B4-BE49-F238E27FC236}">
                <a16:creationId xmlns:a16="http://schemas.microsoft.com/office/drawing/2014/main" id="{743D4C28-C5FD-02D6-E8EA-10E189C87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601788"/>
            <a:ext cx="2109788" cy="522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a-DK" altLang="da-DK" sz="2800" b="1" dirty="0"/>
              <a:t>Definition:</a:t>
            </a:r>
            <a:endParaRPr lang="da-DK" altLang="da-DK" sz="2800" dirty="0"/>
          </a:p>
        </p:txBody>
      </p:sp>
      <p:sp>
        <p:nvSpPr>
          <p:cNvPr id="8" name="Tekstfelt 3">
            <a:extLst>
              <a:ext uri="{FF2B5EF4-FFF2-40B4-BE49-F238E27FC236}">
                <a16:creationId xmlns:a16="http://schemas.microsoft.com/office/drawing/2014/main" id="{69BB03A7-39E0-CF2A-44AC-027DCA3B7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601788"/>
            <a:ext cx="6375400" cy="50784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b="1" dirty="0"/>
              <a:t>What says the Ministerial order?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The PhD dissertation must document the PhD student’s ability to apply relevant research methods and to conduct research work meeting international standards for PhD degrees within the field in question. </a:t>
            </a:r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The PhD dissertation may be either a monograph or  3-5 scientific articles including a summary account of the relation between the publications and their individual contribution to the complete PhD project.</a:t>
            </a:r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The monograph as well as the collection of scientific articles must include research contributions which have been published in or are potentially publishable through </a:t>
            </a:r>
            <a:r>
              <a:rPr lang="en-US" sz="2000" dirty="0" err="1"/>
              <a:t>recognised</a:t>
            </a:r>
            <a:r>
              <a:rPr lang="en-US" sz="2000" dirty="0"/>
              <a:t> publishing channels. </a:t>
            </a:r>
            <a:endParaRPr lang="da-DK" altLang="da-DK" sz="2000" dirty="0"/>
          </a:p>
        </p:txBody>
      </p:sp>
      <p:sp>
        <p:nvSpPr>
          <p:cNvPr id="27" name="Rektangel 25">
            <a:extLst>
              <a:ext uri="{FF2B5EF4-FFF2-40B4-BE49-F238E27FC236}">
                <a16:creationId xmlns:a16="http://schemas.microsoft.com/office/drawing/2014/main" id="{AE06EF3A-F4F2-CDF4-4F03-4BFCD9E20A35}"/>
              </a:ext>
            </a:extLst>
          </p:cNvPr>
          <p:cNvSpPr/>
          <p:nvPr/>
        </p:nvSpPr>
        <p:spPr>
          <a:xfrm>
            <a:off x="284163" y="2239963"/>
            <a:ext cx="2109787" cy="3636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da-DK" sz="2400" b="1" dirty="0" err="1">
                <a:solidFill>
                  <a:schemeClr val="tx1"/>
                </a:solidFill>
              </a:rPr>
              <a:t>Some</a:t>
            </a:r>
            <a:r>
              <a:rPr lang="da-DK" sz="2400" b="1" dirty="0">
                <a:solidFill>
                  <a:schemeClr val="tx1"/>
                </a:solidFill>
              </a:rPr>
              <a:t> variation </a:t>
            </a:r>
            <a:r>
              <a:rPr lang="da-DK" sz="2400" b="1" dirty="0" err="1">
                <a:solidFill>
                  <a:schemeClr val="tx1"/>
                </a:solidFill>
              </a:rPr>
              <a:t>across</a:t>
            </a:r>
            <a:r>
              <a:rPr lang="da-DK" sz="2400" b="1" dirty="0">
                <a:solidFill>
                  <a:schemeClr val="tx1"/>
                </a:solidFill>
              </a:rPr>
              <a:t> AU </a:t>
            </a:r>
            <a:r>
              <a:rPr lang="da-DK" sz="2400" b="1" dirty="0" err="1">
                <a:solidFill>
                  <a:schemeClr val="tx1"/>
                </a:solidFill>
              </a:rPr>
              <a:t>faculties</a:t>
            </a:r>
            <a:endParaRPr lang="da-DK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da-DK" sz="2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sz="2400" dirty="0" err="1">
                <a:solidFill>
                  <a:schemeClr val="tx1"/>
                </a:solidFill>
                <a:hlinkClick r:id="rId4"/>
              </a:rPr>
              <a:t>Molec</a:t>
            </a:r>
            <a:r>
              <a:rPr lang="da-DK" sz="2400" dirty="0">
                <a:solidFill>
                  <a:schemeClr val="tx1"/>
                </a:solidFill>
                <a:hlinkClick r:id="rId4"/>
              </a:rPr>
              <a:t> </a:t>
            </a:r>
            <a:r>
              <a:rPr lang="da-DK" sz="2400" dirty="0" err="1">
                <a:solidFill>
                  <a:schemeClr val="tx1"/>
                </a:solidFill>
                <a:hlinkClick r:id="rId4"/>
              </a:rPr>
              <a:t>Biol</a:t>
            </a:r>
            <a:endParaRPr lang="da-DK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sz="2400" dirty="0">
                <a:solidFill>
                  <a:schemeClr val="tx1"/>
                </a:solidFill>
                <a:hlinkClick r:id="rId5"/>
              </a:rPr>
              <a:t>Health</a:t>
            </a:r>
            <a:endParaRPr lang="da-DK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sz="2400" dirty="0">
                <a:solidFill>
                  <a:schemeClr val="tx1"/>
                </a:solidFill>
                <a:hlinkClick r:id="rId6"/>
              </a:rPr>
              <a:t>BSS</a:t>
            </a:r>
            <a:endParaRPr lang="da-DK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da-DK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8" name="Straight Connector 35">
            <a:extLst>
              <a:ext uri="{FF2B5EF4-FFF2-40B4-BE49-F238E27FC236}">
                <a16:creationId xmlns:a16="http://schemas.microsoft.com/office/drawing/2014/main" id="{BEB1CDE9-49E4-91AB-CB44-FC745C802612}"/>
              </a:ext>
            </a:extLst>
          </p:cNvPr>
          <p:cNvCxnSpPr>
            <a:cxnSpLocks/>
          </p:cNvCxnSpPr>
          <p:nvPr/>
        </p:nvCxnSpPr>
        <p:spPr>
          <a:xfrm>
            <a:off x="4643438" y="2708275"/>
            <a:ext cx="3673475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35">
            <a:extLst>
              <a:ext uri="{FF2B5EF4-FFF2-40B4-BE49-F238E27FC236}">
                <a16:creationId xmlns:a16="http://schemas.microsoft.com/office/drawing/2014/main" id="{0DEBEF98-A379-6BD1-365D-C63D01221093}"/>
              </a:ext>
            </a:extLst>
          </p:cNvPr>
          <p:cNvCxnSpPr>
            <a:cxnSpLocks/>
          </p:cNvCxnSpPr>
          <p:nvPr/>
        </p:nvCxnSpPr>
        <p:spPr>
          <a:xfrm>
            <a:off x="3348038" y="2997200"/>
            <a:ext cx="2447925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5">
            <a:extLst>
              <a:ext uri="{FF2B5EF4-FFF2-40B4-BE49-F238E27FC236}">
                <a16:creationId xmlns:a16="http://schemas.microsoft.com/office/drawing/2014/main" id="{E88422EE-EBF1-34F5-34BF-60445852F2D0}"/>
              </a:ext>
            </a:extLst>
          </p:cNvPr>
          <p:cNvCxnSpPr>
            <a:cxnSpLocks/>
          </p:cNvCxnSpPr>
          <p:nvPr/>
        </p:nvCxnSpPr>
        <p:spPr>
          <a:xfrm>
            <a:off x="6899275" y="2997200"/>
            <a:ext cx="1417638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5">
            <a:extLst>
              <a:ext uri="{FF2B5EF4-FFF2-40B4-BE49-F238E27FC236}">
                <a16:creationId xmlns:a16="http://schemas.microsoft.com/office/drawing/2014/main" id="{F92BAC59-0D26-73EA-6C1C-D1217201397C}"/>
              </a:ext>
            </a:extLst>
          </p:cNvPr>
          <p:cNvCxnSpPr>
            <a:cxnSpLocks/>
          </p:cNvCxnSpPr>
          <p:nvPr/>
        </p:nvCxnSpPr>
        <p:spPr>
          <a:xfrm>
            <a:off x="2555875" y="3284538"/>
            <a:ext cx="1152525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5">
            <a:extLst>
              <a:ext uri="{FF2B5EF4-FFF2-40B4-BE49-F238E27FC236}">
                <a16:creationId xmlns:a16="http://schemas.microsoft.com/office/drawing/2014/main" id="{A81EAE08-775E-1CFD-1F70-EF34F722A578}"/>
              </a:ext>
            </a:extLst>
          </p:cNvPr>
          <p:cNvCxnSpPr>
            <a:cxnSpLocks/>
          </p:cNvCxnSpPr>
          <p:nvPr/>
        </p:nvCxnSpPr>
        <p:spPr>
          <a:xfrm>
            <a:off x="6659563" y="4005263"/>
            <a:ext cx="1800225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018E817B-E289-C8D1-9A3C-1F76FE398A17}"/>
              </a:ext>
            </a:extLst>
          </p:cNvPr>
          <p:cNvCxnSpPr>
            <a:cxnSpLocks/>
          </p:cNvCxnSpPr>
          <p:nvPr/>
        </p:nvCxnSpPr>
        <p:spPr>
          <a:xfrm>
            <a:off x="6227763" y="4356100"/>
            <a:ext cx="201612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09E53505-D911-5A5B-ECA6-CC5B96A98F0F}"/>
              </a:ext>
            </a:extLst>
          </p:cNvPr>
          <p:cNvSpPr/>
          <p:nvPr/>
        </p:nvSpPr>
        <p:spPr>
          <a:xfrm>
            <a:off x="4826000" y="841375"/>
            <a:ext cx="2073275" cy="760413"/>
          </a:xfrm>
          <a:prstGeom prst="ellipse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43" name="Straight Connector 35">
            <a:extLst>
              <a:ext uri="{FF2B5EF4-FFF2-40B4-BE49-F238E27FC236}">
                <a16:creationId xmlns:a16="http://schemas.microsoft.com/office/drawing/2014/main" id="{3A9A2EE9-B896-3220-D8BA-D6954926C477}"/>
              </a:ext>
            </a:extLst>
          </p:cNvPr>
          <p:cNvCxnSpPr>
            <a:cxnSpLocks/>
          </p:cNvCxnSpPr>
          <p:nvPr/>
        </p:nvCxnSpPr>
        <p:spPr>
          <a:xfrm>
            <a:off x="2555875" y="6308725"/>
            <a:ext cx="2303463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35">
            <a:extLst>
              <a:ext uri="{FF2B5EF4-FFF2-40B4-BE49-F238E27FC236}">
                <a16:creationId xmlns:a16="http://schemas.microsoft.com/office/drawing/2014/main" id="{B9D3566C-CC5F-0ECB-7F7D-6E1B87955AAC}"/>
              </a:ext>
            </a:extLst>
          </p:cNvPr>
          <p:cNvCxnSpPr>
            <a:cxnSpLocks/>
          </p:cNvCxnSpPr>
          <p:nvPr/>
        </p:nvCxnSpPr>
        <p:spPr>
          <a:xfrm>
            <a:off x="6011863" y="6308725"/>
            <a:ext cx="2520950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35">
            <a:extLst>
              <a:ext uri="{FF2B5EF4-FFF2-40B4-BE49-F238E27FC236}">
                <a16:creationId xmlns:a16="http://schemas.microsoft.com/office/drawing/2014/main" id="{A8508421-90B7-7665-04A6-8A6F6805B096}"/>
              </a:ext>
            </a:extLst>
          </p:cNvPr>
          <p:cNvCxnSpPr>
            <a:cxnSpLocks/>
          </p:cNvCxnSpPr>
          <p:nvPr/>
        </p:nvCxnSpPr>
        <p:spPr>
          <a:xfrm>
            <a:off x="2555875" y="4356100"/>
            <a:ext cx="3671888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35">
            <a:extLst>
              <a:ext uri="{FF2B5EF4-FFF2-40B4-BE49-F238E27FC236}">
                <a16:creationId xmlns:a16="http://schemas.microsoft.com/office/drawing/2014/main" id="{A3D2FEBD-CCBB-4A0A-0D4E-8DFA365A777C}"/>
              </a:ext>
            </a:extLst>
          </p:cNvPr>
          <p:cNvCxnSpPr>
            <a:cxnSpLocks/>
          </p:cNvCxnSpPr>
          <p:nvPr/>
        </p:nvCxnSpPr>
        <p:spPr>
          <a:xfrm>
            <a:off x="4954588" y="5949950"/>
            <a:ext cx="2497137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ogo-outline">
            <a:extLst>
              <a:ext uri="{FF2B5EF4-FFF2-40B4-BE49-F238E27FC236}">
                <a16:creationId xmlns:a16="http://schemas.microsoft.com/office/drawing/2014/main" id="{35ADD612-D9A6-E26F-FBFF-28726D640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DBD2636-8884-D738-029C-38573220432C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A282F-F6E8-E14A-8E89-1C46B6E7094B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4CEAC-5886-B663-5A08-B8EA4B3182A4}"/>
              </a:ext>
            </a:extLst>
          </p:cNvPr>
          <p:cNvSpPr txBox="1"/>
          <p:nvPr/>
        </p:nvSpPr>
        <p:spPr>
          <a:xfrm>
            <a:off x="301625" y="901700"/>
            <a:ext cx="84963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Function/definition</a:t>
            </a:r>
          </a:p>
        </p:txBody>
      </p:sp>
      <p:sp>
        <p:nvSpPr>
          <p:cNvPr id="5126" name="Tekstfelt 3">
            <a:extLst>
              <a:ext uri="{FF2B5EF4-FFF2-40B4-BE49-F238E27FC236}">
                <a16:creationId xmlns:a16="http://schemas.microsoft.com/office/drawing/2014/main" id="{EDD4412A-B816-558D-BEAB-1AA5AABA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601788"/>
            <a:ext cx="2109788" cy="522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a-DK" altLang="da-DK" sz="2800" b="1" dirty="0"/>
              <a:t>Definition:</a:t>
            </a:r>
            <a:endParaRPr lang="da-DK" altLang="da-DK" sz="2800" dirty="0"/>
          </a:p>
        </p:txBody>
      </p:sp>
      <p:sp>
        <p:nvSpPr>
          <p:cNvPr id="8" name="Tekstfelt 3">
            <a:extLst>
              <a:ext uri="{FF2B5EF4-FFF2-40B4-BE49-F238E27FC236}">
                <a16:creationId xmlns:a16="http://schemas.microsoft.com/office/drawing/2014/main" id="{DDE777DC-D57E-5BC8-9B15-C8A019EE2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601788"/>
            <a:ext cx="5616575" cy="50784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800"/>
              <a:t>”Kappen” (3-5 independent scientific articles) must be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a-DK" sz="1800"/>
          </a:p>
          <a:p>
            <a:pPr>
              <a:spcBef>
                <a:spcPct val="0"/>
              </a:spcBef>
            </a:pPr>
            <a:r>
              <a:rPr lang="en-GB" altLang="da-DK" sz="1800"/>
              <a:t>an independent work that documents the whole 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summarises the articles’ issues, methods, findings and conclusions in a comprehensive perspective 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summarises the thesis’ contribution to the field of research – both theoretical and practical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accounts for &amp; discusses methods used, choices made &amp; strengths and weaknesses of choices</a:t>
            </a:r>
          </a:p>
          <a:p>
            <a:pPr>
              <a:spcBef>
                <a:spcPct val="0"/>
              </a:spcBef>
            </a:pPr>
            <a:r>
              <a:rPr lang="en-GB" altLang="da-DK" sz="1800"/>
              <a:t>suggests future work and potential application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/>
              <a:t>The Kappen should connect findings, methods and theoretical problems considered in individual papers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/>
              <a:t>The thesis is an independent endeavour; must be written by the PhD student him/herself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/>
              <a:t>Volume: 60-80 pages in English</a:t>
            </a:r>
          </a:p>
        </p:txBody>
      </p:sp>
      <p:cxnSp>
        <p:nvCxnSpPr>
          <p:cNvPr id="10" name="Straight Connector 35">
            <a:extLst>
              <a:ext uri="{FF2B5EF4-FFF2-40B4-BE49-F238E27FC236}">
                <a16:creationId xmlns:a16="http://schemas.microsoft.com/office/drawing/2014/main" id="{3CC26C41-38B9-06CA-879E-BF55FC5A8600}"/>
              </a:ext>
            </a:extLst>
          </p:cNvPr>
          <p:cNvCxnSpPr>
            <a:cxnSpLocks/>
          </p:cNvCxnSpPr>
          <p:nvPr/>
        </p:nvCxnSpPr>
        <p:spPr>
          <a:xfrm>
            <a:off x="3854450" y="2492375"/>
            <a:ext cx="1816100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5">
            <a:extLst>
              <a:ext uri="{FF2B5EF4-FFF2-40B4-BE49-F238E27FC236}">
                <a16:creationId xmlns:a16="http://schemas.microsoft.com/office/drawing/2014/main" id="{8C431BF4-CF36-E7E4-D4D9-0BA2EAE4B138}"/>
              </a:ext>
            </a:extLst>
          </p:cNvPr>
          <p:cNvCxnSpPr>
            <a:cxnSpLocks/>
          </p:cNvCxnSpPr>
          <p:nvPr/>
        </p:nvCxnSpPr>
        <p:spPr>
          <a:xfrm>
            <a:off x="3563938" y="2781300"/>
            <a:ext cx="1223962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5">
            <a:extLst>
              <a:ext uri="{FF2B5EF4-FFF2-40B4-BE49-F238E27FC236}">
                <a16:creationId xmlns:a16="http://schemas.microsoft.com/office/drawing/2014/main" id="{BF811024-BF2A-4A94-EF02-5F05D120D50B}"/>
              </a:ext>
            </a:extLst>
          </p:cNvPr>
          <p:cNvCxnSpPr>
            <a:cxnSpLocks/>
          </p:cNvCxnSpPr>
          <p:nvPr/>
        </p:nvCxnSpPr>
        <p:spPr>
          <a:xfrm>
            <a:off x="5670550" y="2997200"/>
            <a:ext cx="1638300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0FB2AFF7-A072-2857-9A1C-38D09FD2BF8F}"/>
              </a:ext>
            </a:extLst>
          </p:cNvPr>
          <p:cNvCxnSpPr>
            <a:cxnSpLocks/>
          </p:cNvCxnSpPr>
          <p:nvPr/>
        </p:nvCxnSpPr>
        <p:spPr>
          <a:xfrm>
            <a:off x="5362575" y="4941888"/>
            <a:ext cx="854075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>
            <a:extLst>
              <a:ext uri="{FF2B5EF4-FFF2-40B4-BE49-F238E27FC236}">
                <a16:creationId xmlns:a16="http://schemas.microsoft.com/office/drawing/2014/main" id="{4B4F67E0-99A8-A526-6271-308DA75ADBDE}"/>
              </a:ext>
            </a:extLst>
          </p:cNvPr>
          <p:cNvSpPr/>
          <p:nvPr/>
        </p:nvSpPr>
        <p:spPr>
          <a:xfrm>
            <a:off x="611188" y="2238375"/>
            <a:ext cx="2016125" cy="649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dirty="0">
                <a:solidFill>
                  <a:schemeClr val="tx1"/>
                </a:solidFill>
              </a:rPr>
              <a:t>Summary </a:t>
            </a:r>
            <a:r>
              <a:rPr lang="da-DK" dirty="0" err="1">
                <a:solidFill>
                  <a:schemeClr val="tx1"/>
                </a:solidFill>
              </a:rPr>
              <a:t>account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93435DBE-DC87-F03F-A088-6CDF63B3FF21}"/>
              </a:ext>
            </a:extLst>
          </p:cNvPr>
          <p:cNvSpPr/>
          <p:nvPr/>
        </p:nvSpPr>
        <p:spPr>
          <a:xfrm>
            <a:off x="80963" y="3105150"/>
            <a:ext cx="1295400" cy="534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4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CADBF8AE-15D9-46AB-EE72-10B0D002AE0C}"/>
              </a:ext>
            </a:extLst>
          </p:cNvPr>
          <p:cNvSpPr/>
          <p:nvPr/>
        </p:nvSpPr>
        <p:spPr>
          <a:xfrm>
            <a:off x="1676400" y="3143250"/>
            <a:ext cx="1296988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4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878E4C49-CC29-B9D5-7760-AD90B36FFFE9}"/>
              </a:ext>
            </a:extLst>
          </p:cNvPr>
          <p:cNvSpPr/>
          <p:nvPr/>
        </p:nvSpPr>
        <p:spPr>
          <a:xfrm>
            <a:off x="728663" y="3960813"/>
            <a:ext cx="1539875" cy="1144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400" dirty="0" err="1">
                <a:solidFill>
                  <a:schemeClr val="tx1"/>
                </a:solidFill>
              </a:rPr>
              <a:t>Explain</a:t>
            </a:r>
            <a:r>
              <a:rPr lang="da-DK" sz="1400" dirty="0">
                <a:solidFill>
                  <a:schemeClr val="tx1"/>
                </a:solidFill>
              </a:rPr>
              <a:t> </a:t>
            </a:r>
            <a:r>
              <a:rPr lang="da-DK" sz="1400" dirty="0" err="1">
                <a:solidFill>
                  <a:schemeClr val="tx1"/>
                </a:solidFill>
              </a:rPr>
              <a:t>connectedness</a:t>
            </a:r>
            <a:r>
              <a:rPr lang="da-DK" sz="1400" dirty="0">
                <a:solidFill>
                  <a:schemeClr val="tx1"/>
                </a:solidFill>
              </a:rPr>
              <a:t> </a:t>
            </a:r>
            <a:r>
              <a:rPr lang="da-DK" sz="1400" dirty="0" err="1">
                <a:solidFill>
                  <a:schemeClr val="tx1"/>
                </a:solidFill>
              </a:rPr>
              <a:t>between</a:t>
            </a:r>
            <a:r>
              <a:rPr lang="da-DK" sz="1400" dirty="0">
                <a:solidFill>
                  <a:schemeClr val="tx1"/>
                </a:solidFill>
              </a:rPr>
              <a:t> </a:t>
            </a:r>
            <a:r>
              <a:rPr lang="da-DK" sz="1400" dirty="0" err="1">
                <a:solidFill>
                  <a:schemeClr val="tx1"/>
                </a:solidFill>
              </a:rPr>
              <a:t>individual</a:t>
            </a:r>
            <a:r>
              <a:rPr lang="da-DK" sz="1400" dirty="0">
                <a:solidFill>
                  <a:schemeClr val="tx1"/>
                </a:solidFill>
              </a:rPr>
              <a:t> </a:t>
            </a:r>
            <a:r>
              <a:rPr lang="da-DK" sz="1400" dirty="0" err="1">
                <a:solidFill>
                  <a:schemeClr val="tx1"/>
                </a:solidFill>
              </a:rPr>
              <a:t>papers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6DA5279D-82A0-BF97-A9BB-B220F556DEF0}"/>
              </a:ext>
            </a:extLst>
          </p:cNvPr>
          <p:cNvSpPr/>
          <p:nvPr/>
        </p:nvSpPr>
        <p:spPr>
          <a:xfrm>
            <a:off x="692150" y="5445125"/>
            <a:ext cx="1539875" cy="1144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400" dirty="0">
                <a:solidFill>
                  <a:schemeClr val="tx1"/>
                </a:solidFill>
              </a:rPr>
              <a:t>Invitation to </a:t>
            </a:r>
            <a:r>
              <a:rPr lang="da-DK" sz="1400" dirty="0" err="1">
                <a:solidFill>
                  <a:schemeClr val="tx1"/>
                </a:solidFill>
              </a:rPr>
              <a:t>discussion</a:t>
            </a:r>
            <a:r>
              <a:rPr lang="da-DK" sz="1400" dirty="0">
                <a:solidFill>
                  <a:schemeClr val="tx1"/>
                </a:solidFill>
              </a:rPr>
              <a:t> of </a:t>
            </a:r>
            <a:r>
              <a:rPr lang="da-DK" sz="1400" dirty="0" err="1">
                <a:solidFill>
                  <a:schemeClr val="tx1"/>
                </a:solidFill>
              </a:rPr>
              <a:t>theory</a:t>
            </a:r>
            <a:r>
              <a:rPr lang="da-DK" sz="1400" dirty="0">
                <a:solidFill>
                  <a:schemeClr val="tx1"/>
                </a:solidFill>
              </a:rPr>
              <a:t> and </a:t>
            </a:r>
            <a:r>
              <a:rPr lang="da-DK" sz="1400" dirty="0" err="1">
                <a:solidFill>
                  <a:schemeClr val="tx1"/>
                </a:solidFill>
              </a:rPr>
              <a:t>methodology</a:t>
            </a:r>
            <a:endParaRPr lang="da-DK" sz="1400" dirty="0">
              <a:solidFill>
                <a:schemeClr val="tx1"/>
              </a:solidFill>
            </a:endParaRPr>
          </a:p>
        </p:txBody>
      </p:sp>
      <p:cxnSp>
        <p:nvCxnSpPr>
          <p:cNvPr id="5129" name="Lige forbindelse 5128">
            <a:extLst>
              <a:ext uri="{FF2B5EF4-FFF2-40B4-BE49-F238E27FC236}">
                <a16:creationId xmlns:a16="http://schemas.microsoft.com/office/drawing/2014/main" id="{1B66E7BE-8EA4-9D3A-0693-45C4580F5840}"/>
              </a:ext>
            </a:extLst>
          </p:cNvPr>
          <p:cNvCxnSpPr>
            <a:endCxn id="41" idx="0"/>
          </p:cNvCxnSpPr>
          <p:nvPr/>
        </p:nvCxnSpPr>
        <p:spPr>
          <a:xfrm>
            <a:off x="1498600" y="2887663"/>
            <a:ext cx="0" cy="10731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>
            <a:extLst>
              <a:ext uri="{FF2B5EF4-FFF2-40B4-BE49-F238E27FC236}">
                <a16:creationId xmlns:a16="http://schemas.microsoft.com/office/drawing/2014/main" id="{20BBB8B3-63E9-2D77-4B1E-CB7F3A7BC9B8}"/>
              </a:ext>
            </a:extLst>
          </p:cNvPr>
          <p:cNvCxnSpPr/>
          <p:nvPr/>
        </p:nvCxnSpPr>
        <p:spPr>
          <a:xfrm>
            <a:off x="1470025" y="5105400"/>
            <a:ext cx="0" cy="3397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F7DD8A01-A83E-63FA-8936-8C570B48052C}"/>
              </a:ext>
            </a:extLst>
          </p:cNvPr>
          <p:cNvCxnSpPr>
            <a:endCxn id="40" idx="0"/>
          </p:cNvCxnSpPr>
          <p:nvPr/>
        </p:nvCxnSpPr>
        <p:spPr>
          <a:xfrm>
            <a:off x="1498600" y="2887663"/>
            <a:ext cx="827088" cy="25558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>
            <a:extLst>
              <a:ext uri="{FF2B5EF4-FFF2-40B4-BE49-F238E27FC236}">
                <a16:creationId xmlns:a16="http://schemas.microsoft.com/office/drawing/2014/main" id="{BD1B174A-A51D-E362-15B2-4137B87A084F}"/>
              </a:ext>
            </a:extLst>
          </p:cNvPr>
          <p:cNvCxnSpPr>
            <a:stCxn id="41" idx="0"/>
            <a:endCxn id="40" idx="2"/>
          </p:cNvCxnSpPr>
          <p:nvPr/>
        </p:nvCxnSpPr>
        <p:spPr>
          <a:xfrm flipV="1">
            <a:off x="1498600" y="3676650"/>
            <a:ext cx="827088" cy="2841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44B838DC-07BD-1512-F892-CA060E8C2622}"/>
              </a:ext>
            </a:extLst>
          </p:cNvPr>
          <p:cNvCxnSpPr>
            <a:endCxn id="29" idx="0"/>
          </p:cNvCxnSpPr>
          <p:nvPr/>
        </p:nvCxnSpPr>
        <p:spPr>
          <a:xfrm flipH="1">
            <a:off x="728663" y="2901950"/>
            <a:ext cx="741362" cy="20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55328CD7-F3EC-D510-019C-7C0EDD26B206}"/>
              </a:ext>
            </a:extLst>
          </p:cNvPr>
          <p:cNvCxnSpPr>
            <a:stCxn id="29" idx="2"/>
            <a:endCxn id="41" idx="0"/>
          </p:cNvCxnSpPr>
          <p:nvPr/>
        </p:nvCxnSpPr>
        <p:spPr>
          <a:xfrm>
            <a:off x="728663" y="3640138"/>
            <a:ext cx="769937" cy="3206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35">
            <a:extLst>
              <a:ext uri="{FF2B5EF4-FFF2-40B4-BE49-F238E27FC236}">
                <a16:creationId xmlns:a16="http://schemas.microsoft.com/office/drawing/2014/main" id="{FBC5B933-81D9-292C-5189-98344F15EB8F}"/>
              </a:ext>
            </a:extLst>
          </p:cNvPr>
          <p:cNvCxnSpPr>
            <a:cxnSpLocks/>
          </p:cNvCxnSpPr>
          <p:nvPr/>
        </p:nvCxnSpPr>
        <p:spPr>
          <a:xfrm>
            <a:off x="5940425" y="3273425"/>
            <a:ext cx="2376488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35">
            <a:extLst>
              <a:ext uri="{FF2B5EF4-FFF2-40B4-BE49-F238E27FC236}">
                <a16:creationId xmlns:a16="http://schemas.microsoft.com/office/drawing/2014/main" id="{FB20464A-6CEC-F010-98EB-036CD11FC5A1}"/>
              </a:ext>
            </a:extLst>
          </p:cNvPr>
          <p:cNvCxnSpPr>
            <a:cxnSpLocks/>
          </p:cNvCxnSpPr>
          <p:nvPr/>
        </p:nvCxnSpPr>
        <p:spPr>
          <a:xfrm>
            <a:off x="3617913" y="3860800"/>
            <a:ext cx="2466975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35">
            <a:extLst>
              <a:ext uri="{FF2B5EF4-FFF2-40B4-BE49-F238E27FC236}">
                <a16:creationId xmlns:a16="http://schemas.microsoft.com/office/drawing/2014/main" id="{8CD9204D-FA63-E9AA-F6DC-877F0C20A002}"/>
              </a:ext>
            </a:extLst>
          </p:cNvPr>
          <p:cNvCxnSpPr>
            <a:cxnSpLocks/>
          </p:cNvCxnSpPr>
          <p:nvPr/>
        </p:nvCxnSpPr>
        <p:spPr>
          <a:xfrm>
            <a:off x="3617913" y="4437063"/>
            <a:ext cx="2052637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5">
            <a:extLst>
              <a:ext uri="{FF2B5EF4-FFF2-40B4-BE49-F238E27FC236}">
                <a16:creationId xmlns:a16="http://schemas.microsoft.com/office/drawing/2014/main" id="{3BB48375-5591-A1CD-9554-B7ADCE23C5EF}"/>
              </a:ext>
            </a:extLst>
          </p:cNvPr>
          <p:cNvCxnSpPr>
            <a:cxnSpLocks/>
          </p:cNvCxnSpPr>
          <p:nvPr/>
        </p:nvCxnSpPr>
        <p:spPr>
          <a:xfrm>
            <a:off x="3294063" y="6021388"/>
            <a:ext cx="3870325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35">
            <a:extLst>
              <a:ext uri="{FF2B5EF4-FFF2-40B4-BE49-F238E27FC236}">
                <a16:creationId xmlns:a16="http://schemas.microsoft.com/office/drawing/2014/main" id="{2A6DB1B1-AFE9-D713-CA52-A9765AF54C46}"/>
              </a:ext>
            </a:extLst>
          </p:cNvPr>
          <p:cNvCxnSpPr>
            <a:cxnSpLocks/>
          </p:cNvCxnSpPr>
          <p:nvPr/>
        </p:nvCxnSpPr>
        <p:spPr>
          <a:xfrm>
            <a:off x="4140200" y="6583363"/>
            <a:ext cx="1223963" cy="0"/>
          </a:xfrm>
          <a:prstGeom prst="line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25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 animBg="1"/>
      <p:bldP spid="2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5">
            <a:extLst>
              <a:ext uri="{FF2B5EF4-FFF2-40B4-BE49-F238E27FC236}">
                <a16:creationId xmlns:a16="http://schemas.microsoft.com/office/drawing/2014/main" id="{6EE0F75E-7165-8415-B961-21CB5CD60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2101850"/>
            <a:ext cx="5084762" cy="4473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>
              <a:cs typeface="Arial" charset="0"/>
            </a:endParaRPr>
          </a:p>
        </p:txBody>
      </p:sp>
      <p:pic>
        <p:nvPicPr>
          <p:cNvPr id="9219" name="Picture 2" descr="Logo-outline">
            <a:extLst>
              <a:ext uri="{FF2B5EF4-FFF2-40B4-BE49-F238E27FC236}">
                <a16:creationId xmlns:a16="http://schemas.microsoft.com/office/drawing/2014/main" id="{4B8023AA-77F8-B159-1E7C-734E000BC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5F1A19D-3CAE-5F7D-7F8F-7F06B146D3DA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A0E252-2DEF-1E23-FB51-8E762B5333CE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85738E8E-FF49-16E3-A58D-A512C1518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641475"/>
            <a:ext cx="4945062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Macro</a:t>
            </a:r>
            <a:r>
              <a:rPr lang="en-US" altLang="en-US" sz="1800" dirty="0">
                <a:solidFill>
                  <a:srgbClr val="007635"/>
                </a:solidFill>
                <a:cs typeface="Arial" charset="0"/>
              </a:rPr>
              <a:t>structure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0D156904-3C7C-9C73-9F4D-AD13D57DE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2627313"/>
            <a:ext cx="3240088" cy="3609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4AA12EF8-120E-9556-1709-CC550FBBB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2279650"/>
            <a:ext cx="844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600"/>
              <a:t>Culture</a:t>
            </a: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54AE978A-46B5-D9C8-5C46-5D917D121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4271963"/>
            <a:ext cx="844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600"/>
              <a:t>Sender</a:t>
            </a:r>
          </a:p>
        </p:txBody>
      </p:sp>
      <p:sp>
        <p:nvSpPr>
          <p:cNvPr id="36" name="Text Box 33">
            <a:extLst>
              <a:ext uri="{FF2B5EF4-FFF2-40B4-BE49-F238E27FC236}">
                <a16:creationId xmlns:a16="http://schemas.microsoft.com/office/drawing/2014/main" id="{C945E15B-7FF1-A51B-F44B-942F5AB17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4240213"/>
            <a:ext cx="992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600"/>
              <a:t>Receiver</a:t>
            </a: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4AEB4AA3-3115-2F0C-0C97-D92DC7137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6259513"/>
            <a:ext cx="1195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600"/>
              <a:t>UK English</a:t>
            </a:r>
          </a:p>
        </p:txBody>
      </p:sp>
      <p:sp>
        <p:nvSpPr>
          <p:cNvPr id="38" name="AutoShape 35">
            <a:extLst>
              <a:ext uri="{FF2B5EF4-FFF2-40B4-BE49-F238E27FC236}">
                <a16:creationId xmlns:a16="http://schemas.microsoft.com/office/drawing/2014/main" id="{9A6C6223-D447-01A0-13F4-4E6790B4F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475" y="3157538"/>
            <a:ext cx="2933700" cy="3008312"/>
          </a:xfrm>
          <a:prstGeom prst="octagon">
            <a:avLst>
              <a:gd name="adj" fmla="val 29287"/>
            </a:avLst>
          </a:prstGeom>
          <a:solidFill>
            <a:srgbClr val="00FF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39" name="Text Box 8">
            <a:extLst>
              <a:ext uri="{FF2B5EF4-FFF2-40B4-BE49-F238E27FC236}">
                <a16:creationId xmlns:a16="http://schemas.microsoft.com/office/drawing/2014/main" id="{7C1AD951-C249-A63A-1552-F7F63AB9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2717800"/>
            <a:ext cx="2384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600"/>
              <a:t>Formal written language</a:t>
            </a:r>
          </a:p>
        </p:txBody>
      </p:sp>
      <p:sp>
        <p:nvSpPr>
          <p:cNvPr id="40" name="Text Box 38">
            <a:extLst>
              <a:ext uri="{FF2B5EF4-FFF2-40B4-BE49-F238E27FC236}">
                <a16:creationId xmlns:a16="http://schemas.microsoft.com/office/drawing/2014/main" id="{21E97E24-AA98-9143-8ED0-B32A2E0E3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425" y="3157538"/>
            <a:ext cx="935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600" b="1"/>
              <a:t>Kappen</a:t>
            </a:r>
          </a:p>
        </p:txBody>
      </p:sp>
      <p:sp>
        <p:nvSpPr>
          <p:cNvPr id="42" name="AutoShape 39">
            <a:extLst>
              <a:ext uri="{FF2B5EF4-FFF2-40B4-BE49-F238E27FC236}">
                <a16:creationId xmlns:a16="http://schemas.microsoft.com/office/drawing/2014/main" id="{6F54A912-D4E4-CDE0-12C3-888EC45DD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732213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Introduction</a:t>
            </a:r>
          </a:p>
        </p:txBody>
      </p:sp>
      <p:sp>
        <p:nvSpPr>
          <p:cNvPr id="43" name="AutoShape 39">
            <a:extLst>
              <a:ext uri="{FF2B5EF4-FFF2-40B4-BE49-F238E27FC236}">
                <a16:creationId xmlns:a16="http://schemas.microsoft.com/office/drawing/2014/main" id="{E0415420-2C46-4397-7688-8A71B67E7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010025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Literature review</a:t>
            </a:r>
          </a:p>
        </p:txBody>
      </p:sp>
      <p:sp>
        <p:nvSpPr>
          <p:cNvPr id="44" name="AutoShape 39">
            <a:extLst>
              <a:ext uri="{FF2B5EF4-FFF2-40B4-BE49-F238E27FC236}">
                <a16:creationId xmlns:a16="http://schemas.microsoft.com/office/drawing/2014/main" id="{EEA794D6-3B2B-ACB6-6F86-206365A50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289425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Theory &amp; concepts</a:t>
            </a:r>
          </a:p>
        </p:txBody>
      </p:sp>
      <p:sp>
        <p:nvSpPr>
          <p:cNvPr id="45" name="AutoShape 39">
            <a:extLst>
              <a:ext uri="{FF2B5EF4-FFF2-40B4-BE49-F238E27FC236}">
                <a16:creationId xmlns:a16="http://schemas.microsoft.com/office/drawing/2014/main" id="{11C61CC5-F712-2F93-6318-8588CBC02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579938"/>
            <a:ext cx="1552575" cy="23653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Method</a:t>
            </a:r>
          </a:p>
        </p:txBody>
      </p:sp>
      <p:sp>
        <p:nvSpPr>
          <p:cNvPr id="46" name="AutoShape 39">
            <a:extLst>
              <a:ext uri="{FF2B5EF4-FFF2-40B4-BE49-F238E27FC236}">
                <a16:creationId xmlns:a16="http://schemas.microsoft.com/office/drawing/2014/main" id="{B94E0876-D22A-7428-B0EB-79167C8F8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852988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Results</a:t>
            </a:r>
          </a:p>
        </p:txBody>
      </p:sp>
      <p:sp>
        <p:nvSpPr>
          <p:cNvPr id="48" name="AutoShape 35">
            <a:extLst>
              <a:ext uri="{FF2B5EF4-FFF2-40B4-BE49-F238E27FC236}">
                <a16:creationId xmlns:a16="http://schemas.microsoft.com/office/drawing/2014/main" id="{D63FDD10-0C28-6496-4011-B35EEBE49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101850"/>
            <a:ext cx="3659188" cy="4473575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70791-EC2D-9EEB-D6DA-1F62DDB0A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2682875"/>
            <a:ext cx="28527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Front page </a:t>
            </a:r>
            <a:r>
              <a:rPr lang="en-US" altLang="da-DK" sz="1600"/>
              <a:t>(no page no)</a:t>
            </a:r>
            <a:endParaRPr lang="en-US" altLang="da-DK" sz="1600" b="1"/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Title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Author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Logo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Year of submission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Page 1 </a:t>
            </a:r>
            <a:r>
              <a:rPr lang="en-US" altLang="da-DK" sz="1600"/>
              <a:t>(no page no)</a:t>
            </a:r>
            <a:endParaRPr lang="en-US" altLang="da-DK" sz="1600" b="1"/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Date of submission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PhD supervisor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PhD committee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PhD series ISSN, ISBN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Published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b="1"/>
              <a:t>Page 2 </a:t>
            </a:r>
            <a:r>
              <a:rPr lang="en-US" altLang="da-DK" sz="1800"/>
              <a:t>(no page no)</a:t>
            </a:r>
            <a:endParaRPr lang="da-DK" altLang="da-DK" sz="1800" b="1"/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CV + Picture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b="1"/>
              <a:t>List of contents</a:t>
            </a:r>
          </a:p>
          <a:p>
            <a:pPr eaLnBrk="1" hangingPunct="1">
              <a:spcBef>
                <a:spcPct val="0"/>
              </a:spcBef>
            </a:pPr>
            <a:endParaRPr lang="da-DK" altLang="da-DK" sz="1800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031EB296-A289-46FA-1A24-8F11CDC7E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3" y="2130425"/>
            <a:ext cx="1828800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First pages</a:t>
            </a:r>
          </a:p>
        </p:txBody>
      </p:sp>
      <p:sp>
        <p:nvSpPr>
          <p:cNvPr id="34" name="AutoShape 39">
            <a:extLst>
              <a:ext uri="{FF2B5EF4-FFF2-40B4-BE49-F238E27FC236}">
                <a16:creationId xmlns:a16="http://schemas.microsoft.com/office/drawing/2014/main" id="{21772F39-1520-0E85-A5CB-45A284027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5143500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Discussion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EB1F7518-3AD9-775D-E70F-7F6B50A2FA0F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A11667C5-144F-1134-F5CB-577EE3058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644650"/>
            <a:ext cx="3602038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007635"/>
                </a:solidFill>
                <a:cs typeface="Arial" charset="0"/>
              </a:rPr>
              <a:t>Micro</a:t>
            </a:r>
            <a:r>
              <a:rPr lang="en-US" altLang="en-US" sz="1800" dirty="0">
                <a:solidFill>
                  <a:srgbClr val="007635"/>
                </a:solidFill>
                <a:cs typeface="Arial" charset="0"/>
              </a:rPr>
              <a:t>structure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26" name="AutoShape 39">
            <a:extLst>
              <a:ext uri="{FF2B5EF4-FFF2-40B4-BE49-F238E27FC236}">
                <a16:creationId xmlns:a16="http://schemas.microsoft.com/office/drawing/2014/main" id="{3127FB3E-64E7-812B-4767-6203681A7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5718175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Appendix</a:t>
            </a:r>
          </a:p>
        </p:txBody>
      </p:sp>
      <p:sp>
        <p:nvSpPr>
          <p:cNvPr id="27" name="AutoShape 39">
            <a:extLst>
              <a:ext uri="{FF2B5EF4-FFF2-40B4-BE49-F238E27FC236}">
                <a16:creationId xmlns:a16="http://schemas.microsoft.com/office/drawing/2014/main" id="{656A195D-8137-CD92-7326-937C623A1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454400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Preface</a:t>
            </a:r>
          </a:p>
        </p:txBody>
      </p:sp>
      <p:sp>
        <p:nvSpPr>
          <p:cNvPr id="28" name="AutoShape 39">
            <a:extLst>
              <a:ext uri="{FF2B5EF4-FFF2-40B4-BE49-F238E27FC236}">
                <a16:creationId xmlns:a16="http://schemas.microsoft.com/office/drawing/2014/main" id="{EDC58BFA-8E5F-153A-670A-6AA76CCE1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5443538"/>
            <a:ext cx="1552575" cy="238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400"/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3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1" grpId="0" animBg="1"/>
      <p:bldP spid="32" grpId="0" animBg="1"/>
      <p:bldP spid="33" grpId="0"/>
      <p:bldP spid="35" grpId="0"/>
      <p:bldP spid="36" grpId="0"/>
      <p:bldP spid="37" grpId="0"/>
      <p:bldP spid="38" grpId="0" animBg="1"/>
      <p:bldP spid="39" grpId="0"/>
      <p:bldP spid="40" grpId="0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9" grpId="0"/>
      <p:bldP spid="49" grpId="0" animBg="1"/>
      <p:bldP spid="34" grpId="0" animBg="1"/>
      <p:bldP spid="53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go-outline">
            <a:extLst>
              <a:ext uri="{FF2B5EF4-FFF2-40B4-BE49-F238E27FC236}">
                <a16:creationId xmlns:a16="http://schemas.microsoft.com/office/drawing/2014/main" id="{8D624A01-03AE-72D3-F8BA-2A8C6B3E2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B16DE90-45B8-BD9D-F421-EFBDA6892320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6B3432-F223-DD8F-62F8-362949EB8C49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11269" name="AutoShape 35">
            <a:extLst>
              <a:ext uri="{FF2B5EF4-FFF2-40B4-BE49-F238E27FC236}">
                <a16:creationId xmlns:a16="http://schemas.microsoft.com/office/drawing/2014/main" id="{CBDC0BAD-8CF3-EC7B-9011-17B6CFF86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101850"/>
            <a:ext cx="3659188" cy="4473575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11270" name="TextBox 8">
            <a:extLst>
              <a:ext uri="{FF2B5EF4-FFF2-40B4-BE49-F238E27FC236}">
                <a16:creationId xmlns:a16="http://schemas.microsoft.com/office/drawing/2014/main" id="{4ECF1FE7-A867-9B15-FE7F-3D0D45B66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2673350"/>
            <a:ext cx="28527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Front page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Title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Author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Logo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Year of submission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Page 1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sz="1600"/>
              <a:t>Date of submission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PhD supervisor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PhD committee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PhD series ISSN, ISBN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Published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b="1"/>
              <a:t>Page 2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z="1800"/>
              <a:t>CV + Picture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b="1"/>
              <a:t>List of contents</a:t>
            </a:r>
          </a:p>
          <a:p>
            <a:pPr eaLnBrk="1" hangingPunct="1">
              <a:spcBef>
                <a:spcPct val="0"/>
              </a:spcBef>
            </a:pPr>
            <a:endParaRPr lang="da-DK" altLang="da-DK" sz="1800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F14ABC01-8FEA-2BAF-3B8D-E31E62B32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8" y="2155825"/>
            <a:ext cx="1973262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First pages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69DB8D91-DD7C-2142-9507-18B4D259DEB7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 &amp; language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9971D40C-08B8-8CC5-FDCC-6106D70FB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1568450"/>
            <a:ext cx="3802063" cy="461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29" name="AutoShape 35">
            <a:extLst>
              <a:ext uri="{FF2B5EF4-FFF2-40B4-BE49-F238E27FC236}">
                <a16:creationId xmlns:a16="http://schemas.microsoft.com/office/drawing/2014/main" id="{5D2538A0-E2DC-D4D1-F313-9D1E42540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73288"/>
            <a:ext cx="4824412" cy="42545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D0BD7BF-A66D-E41B-73E2-4F54602FC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3" y="2921000"/>
            <a:ext cx="4484687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a-DK" sz="2000" b="1"/>
              <a:t>Professional CV + picture</a:t>
            </a:r>
            <a:endParaRPr lang="da-DK" altLang="da-DK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da-DK" sz="1800" i="1"/>
              <a:t>X was born in; acquired a </a:t>
            </a:r>
            <a:r>
              <a:rPr lang="en-US" altLang="da-DK" sz="1800" b="1" i="1"/>
              <a:t>Bachelor’s Degree</a:t>
            </a:r>
            <a:r>
              <a:rPr lang="en-US" altLang="da-DK" sz="1800" i="1"/>
              <a:t> in .. in 200?; </a:t>
            </a:r>
            <a:r>
              <a:rPr lang="en-US" altLang="da-DK" sz="1800" b="1" i="1"/>
              <a:t>graduated as a medical doctor</a:t>
            </a:r>
            <a:r>
              <a:rPr lang="en-US" altLang="da-DK" sz="1800" i="1"/>
              <a:t> in ..; completed x months of </a:t>
            </a:r>
            <a:r>
              <a:rPr lang="en-US" altLang="da-DK" sz="1800" b="1" i="1"/>
              <a:t>internship</a:t>
            </a:r>
            <a:r>
              <a:rPr lang="en-US" altLang="da-DK" sz="1800" i="1"/>
              <a:t> in …; held a </a:t>
            </a:r>
            <a:r>
              <a:rPr lang="en-US" altLang="da-DK" sz="1800" b="1" i="1"/>
              <a:t>position</a:t>
            </a:r>
            <a:r>
              <a:rPr lang="en-US" altLang="da-DK" sz="1800" i="1"/>
              <a:t> as a … at … in …   His/her </a:t>
            </a:r>
            <a:r>
              <a:rPr lang="en-US" altLang="da-DK" sz="1800" b="1" i="1"/>
              <a:t>first scientific work </a:t>
            </a:r>
            <a:r>
              <a:rPr lang="en-US" altLang="da-DK" sz="1800" i="1"/>
              <a:t>was in the area of …, where he/she had a x-month internship as a ..X did his/her </a:t>
            </a:r>
            <a:r>
              <a:rPr lang="en-US" altLang="da-DK" sz="1800" b="1" i="1"/>
              <a:t>first project</a:t>
            </a:r>
            <a:r>
              <a:rPr lang="en-US" altLang="da-DK" sz="1800" i="1"/>
              <a:t> in ..20  based on </a:t>
            </a:r>
            <a:endParaRPr lang="da-DK" altLang="da-DK" sz="1800" i="1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6D31EE3-459C-B3E6-67B6-57C7A102A070}"/>
              </a:ext>
            </a:extLst>
          </p:cNvPr>
          <p:cNvSpPr/>
          <p:nvPr/>
        </p:nvSpPr>
        <p:spPr>
          <a:xfrm>
            <a:off x="5983288" y="5507038"/>
            <a:ext cx="1871662" cy="576262"/>
          </a:xfrm>
          <a:prstGeom prst="rect">
            <a:avLst/>
          </a:prstGeom>
          <a:solidFill>
            <a:srgbClr val="FFFF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E3C34F6-2B90-D412-3858-1C50AAFE6AE0}"/>
              </a:ext>
            </a:extLst>
          </p:cNvPr>
          <p:cNvSpPr txBox="1"/>
          <p:nvPr/>
        </p:nvSpPr>
        <p:spPr>
          <a:xfrm>
            <a:off x="1012825" y="1576388"/>
            <a:ext cx="2392363" cy="461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400" b="1" dirty="0" err="1"/>
              <a:t>Useful</a:t>
            </a:r>
            <a:r>
              <a:rPr lang="da-DK" sz="2400" b="1" dirty="0"/>
              <a:t> </a:t>
            </a:r>
            <a:r>
              <a:rPr lang="da-DK" sz="2400" b="1" dirty="0" err="1"/>
              <a:t>phrases</a:t>
            </a:r>
            <a:endParaRPr lang="da-D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go-outline">
            <a:extLst>
              <a:ext uri="{FF2B5EF4-FFF2-40B4-BE49-F238E27FC236}">
                <a16:creationId xmlns:a16="http://schemas.microsoft.com/office/drawing/2014/main" id="{19AA4105-4D00-CE4E-ED6A-A76E93C88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61F1E0B-A17D-A93D-71A3-21177973EDA4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B64CF4-A371-2445-90D1-235CBE0D21B3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13317" name="AutoShape 35">
            <a:extLst>
              <a:ext uri="{FF2B5EF4-FFF2-40B4-BE49-F238E27FC236}">
                <a16:creationId xmlns:a16="http://schemas.microsoft.com/office/drawing/2014/main" id="{4DF0CB18-8740-CE1A-78F8-25DF5551F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2101850"/>
            <a:ext cx="3659188" cy="4473575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7F1801-A530-F283-4F1A-12E628A32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2673350"/>
            <a:ext cx="28527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800" b="1"/>
              <a:t>English summary</a:t>
            </a:r>
          </a:p>
          <a:p>
            <a:pPr eaLnBrk="1" hangingPunct="1">
              <a:spcBef>
                <a:spcPct val="0"/>
              </a:spcBef>
            </a:pPr>
            <a:r>
              <a:rPr lang="en-GB" altLang="da-DK" sz="1800"/>
              <a:t>2 pages!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800" b="1"/>
              <a:t>Danish summary</a:t>
            </a:r>
          </a:p>
          <a:p>
            <a:pPr eaLnBrk="1" hangingPunct="1">
              <a:spcBef>
                <a:spcPct val="0"/>
              </a:spcBef>
            </a:pPr>
            <a:r>
              <a:rPr lang="en-GB" altLang="da-DK" sz="1800"/>
              <a:t>Please proofread!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800" b="1"/>
              <a:t>Acknowledegement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800"/>
              <a:t>Supervisors, coauthors, colleagues, funding sources, participants, family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800" b="1"/>
              <a:t>Preface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800" b="1"/>
              <a:t>List of papers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a-DK" sz="1800" b="1"/>
              <a:t>Abbreviations</a:t>
            </a:r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B833B81B-0215-AF19-C378-9A0A81BF9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5" y="2173288"/>
            <a:ext cx="1944688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First pages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77D445BB-2968-564B-B0EB-E180F3E25EAC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 &amp; language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24208AA4-43DC-487F-6631-43FF9573A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1568450"/>
            <a:ext cx="3802063" cy="461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13322" name="AutoShape 35">
            <a:extLst>
              <a:ext uri="{FF2B5EF4-FFF2-40B4-BE49-F238E27FC236}">
                <a16:creationId xmlns:a16="http://schemas.microsoft.com/office/drawing/2014/main" id="{B7C05135-E931-6F50-2791-11BD4C3A8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73288"/>
            <a:ext cx="4824412" cy="42545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C6F039E-F4D0-EC1A-88B4-B985EC70F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2736850"/>
            <a:ext cx="38211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a-DK" sz="1800" b="1"/>
              <a:t>Preface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a-DK" sz="1800" i="1"/>
              <a:t>The idea originates from…</a:t>
            </a:r>
            <a:endParaRPr lang="da-DK" altLang="da-DK" sz="1800" i="1"/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1800" i="1"/>
              <a:t>The goal was…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a-DK" sz="1800" i="1"/>
              <a:t>The thesis was conducted at ..</a:t>
            </a:r>
            <a:endParaRPr lang="da-DK" altLang="da-DK" sz="1800" i="1"/>
          </a:p>
          <a:p>
            <a:pPr>
              <a:spcBef>
                <a:spcPct val="0"/>
              </a:spcBef>
              <a:buFontTx/>
              <a:buNone/>
            </a:pPr>
            <a:endParaRPr lang="da-DK" altLang="da-DK" sz="180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03A4167-0C84-A764-5A2E-D4F7A2B3D4A1}"/>
              </a:ext>
            </a:extLst>
          </p:cNvPr>
          <p:cNvSpPr txBox="1"/>
          <p:nvPr/>
        </p:nvSpPr>
        <p:spPr>
          <a:xfrm>
            <a:off x="1012825" y="1576388"/>
            <a:ext cx="2392363" cy="461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400" b="1" dirty="0" err="1"/>
              <a:t>Useful</a:t>
            </a:r>
            <a:r>
              <a:rPr lang="da-DK" sz="2400" b="1" dirty="0"/>
              <a:t> </a:t>
            </a:r>
            <a:r>
              <a:rPr lang="da-DK" sz="2400" b="1" dirty="0" err="1"/>
              <a:t>phrases</a:t>
            </a:r>
            <a:endParaRPr lang="da-DK" sz="2400" b="1" dirty="0"/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CBFD5D6F-6128-9988-F32D-41D1A897C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197350"/>
            <a:ext cx="41179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a-DK" sz="1800" b="1"/>
              <a:t>List of papers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i="1"/>
              <a:t>This thesis is based on the following xx papers referred to by their Roman numerals</a:t>
            </a:r>
            <a:endParaRPr lang="da-DK" altLang="da-DK" sz="1800" i="1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i="1"/>
              <a:t>In addition, contribution has been made to the following papers </a:t>
            </a:r>
            <a:r>
              <a:rPr lang="en-US" altLang="da-DK" sz="1800" i="1"/>
              <a:t>….</a:t>
            </a:r>
            <a:endParaRPr lang="da-DK" altLang="da-DK" sz="1800" i="1"/>
          </a:p>
          <a:p>
            <a:pPr>
              <a:spcBef>
                <a:spcPct val="0"/>
              </a:spcBef>
              <a:buFontTx/>
              <a:buNone/>
            </a:pPr>
            <a:endParaRPr lang="da-DK" altLang="da-DK" sz="1800"/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8225C0B7-5ABD-332D-09D5-48B35923F4AE}"/>
              </a:ext>
            </a:extLst>
          </p:cNvPr>
          <p:cNvSpPr/>
          <p:nvPr/>
        </p:nvSpPr>
        <p:spPr>
          <a:xfrm>
            <a:off x="7845425" y="5048250"/>
            <a:ext cx="1192213" cy="873125"/>
          </a:xfrm>
          <a:prstGeom prst="borderCallout1">
            <a:avLst>
              <a:gd name="adj1" fmla="val 18750"/>
              <a:gd name="adj2" fmla="val -8333"/>
              <a:gd name="adj3" fmla="val -123153"/>
              <a:gd name="adj4" fmla="val -880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</a:rPr>
              <a:t>-Politeness</a:t>
            </a:r>
          </a:p>
          <a:p>
            <a:pPr>
              <a:defRPr/>
            </a:pPr>
            <a:r>
              <a:rPr lang="en-GB" sz="1600" dirty="0">
                <a:solidFill>
                  <a:schemeClr val="tx1"/>
                </a:solidFill>
              </a:rPr>
              <a:t>-Don’t be humorous</a:t>
            </a:r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2EE2B356-39F7-E463-B60C-BEC43DFDB6B3}"/>
              </a:ext>
            </a:extLst>
          </p:cNvPr>
          <p:cNvSpPr/>
          <p:nvPr/>
        </p:nvSpPr>
        <p:spPr>
          <a:xfrm>
            <a:off x="3446463" y="2244725"/>
            <a:ext cx="1704975" cy="698500"/>
          </a:xfrm>
          <a:prstGeom prst="borderCallout1">
            <a:avLst>
              <a:gd name="adj1" fmla="val 18750"/>
              <a:gd name="adj2" fmla="val -8333"/>
              <a:gd name="adj3" fmla="val 94795"/>
              <a:gd name="adj4" fmla="val -96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</a:rPr>
              <a:t>Often personal motivation</a:t>
            </a: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D4AEAAD1-8FE8-4CAE-63BB-111BCB3B168D}"/>
              </a:ext>
            </a:extLst>
          </p:cNvPr>
          <p:cNvSpPr/>
          <p:nvPr/>
        </p:nvSpPr>
        <p:spPr>
          <a:xfrm>
            <a:off x="3897313" y="6091238"/>
            <a:ext cx="1597025" cy="698500"/>
          </a:xfrm>
          <a:prstGeom prst="borderCallout1">
            <a:avLst>
              <a:gd name="adj1" fmla="val 4501"/>
              <a:gd name="adj2" fmla="val 102085"/>
              <a:gd name="adj3" fmla="val -15311"/>
              <a:gd name="adj4" fmla="val 1312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</a:rPr>
              <a:t>Always check meticulously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7" grpId="0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>
            <a:extLst>
              <a:ext uri="{FF2B5EF4-FFF2-40B4-BE49-F238E27FC236}">
                <a16:creationId xmlns:a16="http://schemas.microsoft.com/office/drawing/2014/main" id="{CC9F1EDE-AB39-3FEB-6088-A55464770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060575"/>
            <a:ext cx="351155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 descr="Logo-outline">
            <a:extLst>
              <a:ext uri="{FF2B5EF4-FFF2-40B4-BE49-F238E27FC236}">
                <a16:creationId xmlns:a16="http://schemas.microsoft.com/office/drawing/2014/main" id="{4A4D7F8D-AB9C-20E5-3B4E-383D8C685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92EB455-6CDD-F186-1540-66524212CB1E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BAE66-78EC-5827-0212-FFF13BD47B02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9AEA07C2-F249-238A-E44E-54799E346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3511550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Macrostructure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48" name="AutoShape 35">
            <a:extLst>
              <a:ext uri="{FF2B5EF4-FFF2-40B4-BE49-F238E27FC236}">
                <a16:creationId xmlns:a16="http://schemas.microsoft.com/office/drawing/2014/main" id="{D2683D76-845E-6ADD-95F4-09915450C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197100"/>
            <a:ext cx="5114925" cy="4400550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A5154-933B-98D8-F8CB-F4AE8F7D1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927350"/>
            <a:ext cx="38385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Introduction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Background or literature review</a:t>
            </a:r>
          </a:p>
          <a:p>
            <a:pPr lvl="1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da-DK" sz="1600" b="1"/>
              <a:t>CARS (research niche)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Thesis objectives/aims</a:t>
            </a:r>
            <a:endParaRPr lang="da-DK" altLang="da-DK" sz="1800" b="1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5AB178BC-7355-556C-637A-8F72E0369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362200"/>
            <a:ext cx="2328863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Introduction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81EA5BA7-2FD6-138E-25F7-7B5754097C97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 &amp; language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18F46215-9F3C-F019-8698-9276B9E1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587500"/>
            <a:ext cx="5026025" cy="460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5" name="Alternativ proces 4">
            <a:extLst>
              <a:ext uri="{FF2B5EF4-FFF2-40B4-BE49-F238E27FC236}">
                <a16:creationId xmlns:a16="http://schemas.microsoft.com/office/drawing/2014/main" id="{9DC85A0E-FE16-83AF-EAA8-F65ADD9EB123}"/>
              </a:ext>
            </a:extLst>
          </p:cNvPr>
          <p:cNvSpPr/>
          <p:nvPr/>
        </p:nvSpPr>
        <p:spPr>
          <a:xfrm>
            <a:off x="1136650" y="2741613"/>
            <a:ext cx="1779588" cy="327025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47" name="AutoShape 35">
            <a:extLst>
              <a:ext uri="{FF2B5EF4-FFF2-40B4-BE49-F238E27FC236}">
                <a16:creationId xmlns:a16="http://schemas.microsoft.com/office/drawing/2014/main" id="{6D52C4A5-E5BC-9EEA-1FB5-A8D7539DB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3" y="4008438"/>
            <a:ext cx="8499475" cy="2709862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50" name="Text Box 8">
            <a:extLst>
              <a:ext uri="{FF2B5EF4-FFF2-40B4-BE49-F238E27FC236}">
                <a16:creationId xmlns:a16="http://schemas.microsoft.com/office/drawing/2014/main" id="{B0B8301F-BA26-E786-6317-3C354292A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037013"/>
            <a:ext cx="6769100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Introduction </a:t>
            </a:r>
            <a:r>
              <a:rPr lang="en-US" altLang="da-DK" sz="1800" b="1" dirty="0">
                <a:cs typeface="Arial" charset="0"/>
              </a:rPr>
              <a:t>(short scene-setting section; 2-3 pages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41E80BBF-F628-97D2-D7B4-9664F6840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4621213"/>
            <a:ext cx="74183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 i="1"/>
              <a:t>X is </a:t>
            </a:r>
            <a:r>
              <a:rPr lang="en-GB" altLang="da-DK" sz="1800" i="1"/>
              <a:t>…(</a:t>
            </a:r>
            <a:r>
              <a:rPr lang="en-GB" altLang="da-DK" sz="1800"/>
              <a:t>brief description of topic)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 i="1"/>
              <a:t>The problem in X is </a:t>
            </a:r>
            <a:r>
              <a:rPr lang="en-GB" altLang="da-DK" sz="1800"/>
              <a:t>(brief description of problem)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 i="1"/>
              <a:t>Our focus is</a:t>
            </a:r>
            <a:r>
              <a:rPr lang="en-GB" altLang="da-DK" sz="1800" b="1"/>
              <a:t> </a:t>
            </a:r>
            <a:r>
              <a:rPr lang="en-GB" altLang="da-DK" sz="1800"/>
              <a:t>(briefly on rationale of approach)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i="1"/>
              <a:t>The </a:t>
            </a:r>
            <a:r>
              <a:rPr lang="en-GB" altLang="da-DK" sz="1800" b="1" i="1"/>
              <a:t>thesis is based </a:t>
            </a:r>
            <a:r>
              <a:rPr lang="en-GB" altLang="da-DK" sz="1800" i="1"/>
              <a:t> </a:t>
            </a:r>
            <a:r>
              <a:rPr lang="en-GB" altLang="da-DK" sz="1800" b="1" i="1"/>
              <a:t>on n studies</a:t>
            </a:r>
            <a:r>
              <a:rPr lang="en-GB" altLang="da-DK" sz="1800" i="1"/>
              <a:t> </a:t>
            </a:r>
            <a:r>
              <a:rPr lang="en-GB" altLang="da-DK" sz="1800"/>
              <a:t>(briefly state aim of each study)</a:t>
            </a: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endParaRPr lang="da-DK" altLang="da-DK" sz="18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>
                <a:solidFill>
                  <a:srgbClr val="C00000"/>
                </a:solidFill>
              </a:rPr>
              <a:t>OR</a:t>
            </a:r>
            <a:r>
              <a:rPr lang="en-GB" altLang="da-DK" sz="1800"/>
              <a:t> start with an important quote (literature or other) </a:t>
            </a:r>
            <a:endParaRPr lang="da-DK" altLang="da-DK" sz="1800"/>
          </a:p>
        </p:txBody>
      </p:sp>
      <p:sp>
        <p:nvSpPr>
          <p:cNvPr id="54" name="Alternativ proces 53">
            <a:extLst>
              <a:ext uri="{FF2B5EF4-FFF2-40B4-BE49-F238E27FC236}">
                <a16:creationId xmlns:a16="http://schemas.microsoft.com/office/drawing/2014/main" id="{B9BEAE32-9D24-7CDF-E269-7955FC8836C5}"/>
              </a:ext>
            </a:extLst>
          </p:cNvPr>
          <p:cNvSpPr/>
          <p:nvPr/>
        </p:nvSpPr>
        <p:spPr>
          <a:xfrm>
            <a:off x="4716463" y="2944813"/>
            <a:ext cx="3455987" cy="307975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37444767-5133-4F9B-63BD-E14C29D7FF9F}"/>
              </a:ext>
            </a:extLst>
          </p:cNvPr>
          <p:cNvSpPr/>
          <p:nvPr/>
        </p:nvSpPr>
        <p:spPr>
          <a:xfrm>
            <a:off x="6635750" y="5948363"/>
            <a:ext cx="2339975" cy="817562"/>
          </a:xfrm>
          <a:prstGeom prst="borderCallout1">
            <a:avLst>
              <a:gd name="adj1" fmla="val 18750"/>
              <a:gd name="adj2" fmla="val -8333"/>
              <a:gd name="adj3" fmla="val -172796"/>
              <a:gd name="adj4" fmla="val -1439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a-DK" sz="1600" dirty="0" err="1">
                <a:solidFill>
                  <a:schemeClr val="tx1"/>
                </a:solidFill>
              </a:rPr>
              <a:t>Ordinary</a:t>
            </a:r>
            <a:r>
              <a:rPr lang="da-DK" sz="1600" dirty="0">
                <a:solidFill>
                  <a:schemeClr val="tx1"/>
                </a:solidFill>
              </a:rPr>
              <a:t> page </a:t>
            </a:r>
            <a:r>
              <a:rPr lang="da-DK" sz="1600" dirty="0" err="1">
                <a:solidFill>
                  <a:schemeClr val="tx1"/>
                </a:solidFill>
              </a:rPr>
              <a:t>numbers</a:t>
            </a:r>
            <a:r>
              <a:rPr lang="da-DK" sz="160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da-DK" sz="1600" dirty="0" err="1">
                <a:solidFill>
                  <a:schemeClr val="tx1"/>
                </a:solidFill>
              </a:rPr>
              <a:t>Headings</a:t>
            </a:r>
            <a:r>
              <a:rPr lang="da-DK" sz="1600" dirty="0">
                <a:solidFill>
                  <a:schemeClr val="tx1"/>
                </a:solidFill>
              </a:rPr>
              <a:t> with decimal </a:t>
            </a:r>
            <a:r>
              <a:rPr lang="da-DK" sz="1600" dirty="0" err="1">
                <a:solidFill>
                  <a:schemeClr val="tx1"/>
                </a:solidFill>
              </a:rPr>
              <a:t>numbers</a:t>
            </a:r>
            <a:endParaRPr lang="da-DK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9" grpId="0"/>
      <p:bldP spid="49" grpId="0" animBg="1"/>
      <p:bldP spid="5" grpId="0" animBg="1"/>
      <p:bldP spid="47" grpId="0" animBg="1"/>
      <p:bldP spid="50" grpId="0" animBg="1"/>
      <p:bldP spid="51" grpId="0"/>
      <p:bldP spid="5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7">
            <a:extLst>
              <a:ext uri="{FF2B5EF4-FFF2-40B4-BE49-F238E27FC236}">
                <a16:creationId xmlns:a16="http://schemas.microsoft.com/office/drawing/2014/main" id="{5AD7EBB3-6FF6-3A96-AC5C-6D600C15D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060575"/>
            <a:ext cx="351155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" descr="Logo-outline">
            <a:extLst>
              <a:ext uri="{FF2B5EF4-FFF2-40B4-BE49-F238E27FC236}">
                <a16:creationId xmlns:a16="http://schemas.microsoft.com/office/drawing/2014/main" id="{84611E6F-070A-8639-9553-2EDA2182B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748E6A8-1F73-F000-42B0-2534A53D4312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765CB-4AF9-9494-AF0E-5479C5273F88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A04DBD20-C810-B720-8A47-70F8C493A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3511550" cy="83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Macrostructure</a:t>
            </a:r>
            <a:r>
              <a:rPr lang="en-US" altLang="en-US" sz="2400" dirty="0">
                <a:solidFill>
                  <a:srgbClr val="007635"/>
                </a:solidFill>
                <a:cs typeface="Arial" charset="0"/>
              </a:rPr>
              <a:t> </a:t>
            </a: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Structure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17415" name="AutoShape 35">
            <a:extLst>
              <a:ext uri="{FF2B5EF4-FFF2-40B4-BE49-F238E27FC236}">
                <a16:creationId xmlns:a16="http://schemas.microsoft.com/office/drawing/2014/main" id="{A1D6FDE5-5328-921C-A6A6-D275F6608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197100"/>
            <a:ext cx="5114925" cy="4400550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A827F8-C120-9627-EA17-0A0924BFF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927350"/>
            <a:ext cx="38385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Introduction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Literature review or background</a:t>
            </a:r>
          </a:p>
          <a:p>
            <a:pPr lvl="1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da-DK" sz="1600" b="1"/>
              <a:t>CARS (research niche)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Thesis objectives/aims</a:t>
            </a:r>
            <a:endParaRPr lang="da-DK" altLang="da-DK" sz="1800" b="1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BC7E9A5C-E780-85EC-10EF-3397583B3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362200"/>
            <a:ext cx="2328863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Introduction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C058E360-C538-B4F5-2CBD-CE8581CD41FC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 &amp; language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FA498759-E99E-3481-3BDC-D07A9525E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587500"/>
            <a:ext cx="5026025" cy="460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47" name="AutoShape 35">
            <a:extLst>
              <a:ext uri="{FF2B5EF4-FFF2-40B4-BE49-F238E27FC236}">
                <a16:creationId xmlns:a16="http://schemas.microsoft.com/office/drawing/2014/main" id="{88723574-E618-E9CB-154B-6843B7627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941763"/>
            <a:ext cx="8499475" cy="2708275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50" name="Text Box 8">
            <a:extLst>
              <a:ext uri="{FF2B5EF4-FFF2-40B4-BE49-F238E27FC236}">
                <a16:creationId xmlns:a16="http://schemas.microsoft.com/office/drawing/2014/main" id="{AAD1A266-9556-C3B5-6794-08E13927E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037013"/>
            <a:ext cx="6769100" cy="738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Background </a:t>
            </a:r>
            <a:r>
              <a:rPr lang="en-US" altLang="da-DK" sz="1800" b="1" dirty="0">
                <a:cs typeface="Arial" charset="0"/>
              </a:rPr>
              <a:t>(detailed introduction to current state of affairs/situation = extended paper introduction)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2E16B5A3-A442-6A07-3ABC-D3AC5061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4826000"/>
            <a:ext cx="741838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2. Outline of structure</a:t>
            </a:r>
            <a:r>
              <a:rPr lang="en-GB" altLang="da-DK" sz="1800"/>
              <a:t>: </a:t>
            </a:r>
            <a:r>
              <a:rPr lang="en-GB" altLang="da-DK" sz="1800" i="1"/>
              <a:t>This chapter introduces the background for the thesis. It gives a general introduction to …. The chapter also describes current … and offers perspectives on current challenges. This leads to a section that presents ….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2.1. Background; 2.2. Current situation; 2.3...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2.n</a:t>
            </a:r>
            <a:r>
              <a:rPr lang="en-GB" altLang="da-DK" sz="1800"/>
              <a:t>: </a:t>
            </a:r>
            <a:r>
              <a:rPr lang="en-GB" altLang="da-DK" sz="1800" b="1"/>
              <a:t>Background summary / at a glance</a:t>
            </a:r>
            <a:endParaRPr lang="da-DK" altLang="da-DK" sz="1800" b="1"/>
          </a:p>
        </p:txBody>
      </p:sp>
      <p:sp>
        <p:nvSpPr>
          <p:cNvPr id="16" name="Alternativ proces 15">
            <a:extLst>
              <a:ext uri="{FF2B5EF4-FFF2-40B4-BE49-F238E27FC236}">
                <a16:creationId xmlns:a16="http://schemas.microsoft.com/office/drawing/2014/main" id="{F29B1D66-F3BE-D1BA-06EE-D79764D67465}"/>
              </a:ext>
            </a:extLst>
          </p:cNvPr>
          <p:cNvSpPr/>
          <p:nvPr/>
        </p:nvSpPr>
        <p:spPr>
          <a:xfrm>
            <a:off x="1116013" y="3046413"/>
            <a:ext cx="1727200" cy="311150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7" name="Alternativ proces 16">
            <a:extLst>
              <a:ext uri="{FF2B5EF4-FFF2-40B4-BE49-F238E27FC236}">
                <a16:creationId xmlns:a16="http://schemas.microsoft.com/office/drawing/2014/main" id="{068F85DF-4267-472E-A1A6-03B621C10EE1}"/>
              </a:ext>
            </a:extLst>
          </p:cNvPr>
          <p:cNvSpPr/>
          <p:nvPr/>
        </p:nvSpPr>
        <p:spPr>
          <a:xfrm>
            <a:off x="4686300" y="3217863"/>
            <a:ext cx="3779838" cy="463550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7" grpId="0" animBg="1"/>
      <p:bldP spid="50" grpId="0" animBg="1"/>
      <p:bldP spid="51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8">
            <a:extLst>
              <a:ext uri="{FF2B5EF4-FFF2-40B4-BE49-F238E27FC236}">
                <a16:creationId xmlns:a16="http://schemas.microsoft.com/office/drawing/2014/main" id="{A031714F-B33F-4343-F902-130A6AF36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060575"/>
            <a:ext cx="351155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2" descr="Logo-outline">
            <a:extLst>
              <a:ext uri="{FF2B5EF4-FFF2-40B4-BE49-F238E27FC236}">
                <a16:creationId xmlns:a16="http://schemas.microsoft.com/office/drawing/2014/main" id="{9017DB35-DA9B-89C3-DA37-3B523214F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8"/>
            <a:ext cx="38163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A5C6F2-DB03-4928-C1A5-B56ABA6999DB}"/>
              </a:ext>
            </a:extLst>
          </p:cNvPr>
          <p:cNvSpPr/>
          <p:nvPr/>
        </p:nvSpPr>
        <p:spPr>
          <a:xfrm>
            <a:off x="5003800" y="249238"/>
            <a:ext cx="3816350" cy="4603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C14E8-D2A5-13C2-2601-8260FCC7D715}"/>
              </a:ext>
            </a:extLst>
          </p:cNvPr>
          <p:cNvSpPr txBox="1"/>
          <p:nvPr/>
        </p:nvSpPr>
        <p:spPr>
          <a:xfrm>
            <a:off x="5078413" y="306388"/>
            <a:ext cx="38163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a-DK" sz="14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Basic &amp; Advanced English - Health</a:t>
            </a:r>
          </a:p>
          <a:p>
            <a:pPr algn="r" eaLnBrk="1" hangingPunct="1">
              <a:defRPr/>
            </a:pPr>
            <a:r>
              <a:rPr lang="da-DK" sz="1200" b="1" dirty="0">
                <a:solidFill>
                  <a:schemeClr val="accent3">
                    <a:lumMod val="65000"/>
                  </a:schemeClr>
                </a:solidFill>
                <a:latin typeface="Arial" charset="0"/>
                <a:cs typeface="Arial" charset="0"/>
              </a:rPr>
              <a:t>Morten Pilegaard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11ABCAC0-88A5-C820-3600-00DBABD1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79563"/>
            <a:ext cx="3511550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Macrostructure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19463" name="AutoShape 35">
            <a:extLst>
              <a:ext uri="{FF2B5EF4-FFF2-40B4-BE49-F238E27FC236}">
                <a16:creationId xmlns:a16="http://schemas.microsoft.com/office/drawing/2014/main" id="{01A8FDAE-0583-1D97-3200-B2DC4981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197100"/>
            <a:ext cx="5114925" cy="4400550"/>
          </a:xfrm>
          <a:prstGeom prst="octagon">
            <a:avLst>
              <a:gd name="adj" fmla="val 29287"/>
            </a:avLst>
          </a:prstGeom>
          <a:solidFill>
            <a:srgbClr val="92D05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ACCD73-8DDC-FAC3-7256-F374892DF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927350"/>
            <a:ext cx="38385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Introduction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Literature review or background</a:t>
            </a:r>
          </a:p>
          <a:p>
            <a:pPr lvl="1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da-DK" sz="1600" b="1"/>
              <a:t>CARS (research niche)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da-DK" sz="1600" b="1"/>
              <a:t>Thesis objectives/aims</a:t>
            </a:r>
            <a:endParaRPr lang="da-DK" altLang="da-DK" sz="1800" b="1"/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3BD24435-B53F-0056-73D6-0DF88CDEE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362200"/>
            <a:ext cx="2328863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Introduction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5FE97DEF-8EEB-2632-905C-F09C7B26C8BE}"/>
              </a:ext>
            </a:extLst>
          </p:cNvPr>
          <p:cNvSpPr txBox="1"/>
          <p:nvPr/>
        </p:nvSpPr>
        <p:spPr>
          <a:xfrm>
            <a:off x="301625" y="901700"/>
            <a:ext cx="85931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latin typeface="Arial" charset="0"/>
                <a:cs typeface="Arial" charset="0"/>
              </a:rPr>
              <a:t>“Kappen” -  </a:t>
            </a:r>
            <a:r>
              <a:rPr lang="en-US" sz="3200" b="1" dirty="0">
                <a:latin typeface="Arial" charset="0"/>
                <a:cs typeface="Arial" charset="0"/>
              </a:rPr>
              <a:t>Structure &amp; language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98DF6328-0949-F913-23B6-D542E13B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587500"/>
            <a:ext cx="5026025" cy="460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007635"/>
                </a:solidFill>
                <a:cs typeface="Arial" charset="0"/>
              </a:rPr>
              <a:t>Microstructure</a:t>
            </a:r>
            <a:endParaRPr lang="en-US" altLang="en-US" sz="2400" b="1" dirty="0">
              <a:cs typeface="Arial" charset="0"/>
            </a:endParaRPr>
          </a:p>
        </p:txBody>
      </p:sp>
      <p:sp>
        <p:nvSpPr>
          <p:cNvPr id="47" name="AutoShape 35">
            <a:extLst>
              <a:ext uri="{FF2B5EF4-FFF2-40B4-BE49-F238E27FC236}">
                <a16:creationId xmlns:a16="http://schemas.microsoft.com/office/drawing/2014/main" id="{D61DAD42-F462-23C9-37D6-845A72414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941763"/>
            <a:ext cx="8499475" cy="2708275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>
              <a:latin typeface="Times New Roman" panose="02020603050405020304" pitchFamily="18" charset="0"/>
            </a:endParaRPr>
          </a:p>
        </p:txBody>
      </p:sp>
      <p:sp>
        <p:nvSpPr>
          <p:cNvPr id="50" name="Text Box 8">
            <a:extLst>
              <a:ext uri="{FF2B5EF4-FFF2-40B4-BE49-F238E27FC236}">
                <a16:creationId xmlns:a16="http://schemas.microsoft.com/office/drawing/2014/main" id="{B97C47F5-8841-BD02-2B28-DCD128D46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037013"/>
            <a:ext cx="6769100" cy="738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3. Thesis objectives </a:t>
            </a:r>
            <a:r>
              <a:rPr lang="en-US" altLang="da-DK" sz="1800" b="1" dirty="0">
                <a:cs typeface="Arial" charset="0"/>
              </a:rPr>
              <a:t>(follow naturally from niche, comes at the end of the literature review)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704B8B58-5032-6852-8150-BBA5A50D9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787900"/>
            <a:ext cx="7418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800" b="1"/>
              <a:t>3.</a:t>
            </a:r>
            <a:r>
              <a:rPr lang="en-GB" altLang="da-DK" sz="1800" i="1"/>
              <a:t> The aims of the PhD study were: … 1) to estimate … We hypothesized that …; 2) to investigate …. We hypothesized that …, </a:t>
            </a:r>
            <a:r>
              <a:rPr lang="en-GB" altLang="da-DK" sz="1800"/>
              <a:t>etc.</a:t>
            </a:r>
            <a:endParaRPr lang="da-DK" altLang="da-DK" sz="1800" b="1"/>
          </a:p>
        </p:txBody>
      </p:sp>
      <p:sp>
        <p:nvSpPr>
          <p:cNvPr id="16" name="Alternativ proces 15">
            <a:extLst>
              <a:ext uri="{FF2B5EF4-FFF2-40B4-BE49-F238E27FC236}">
                <a16:creationId xmlns:a16="http://schemas.microsoft.com/office/drawing/2014/main" id="{77806E42-A950-02E5-01B2-F3A232A71036}"/>
              </a:ext>
            </a:extLst>
          </p:cNvPr>
          <p:cNvSpPr/>
          <p:nvPr/>
        </p:nvSpPr>
        <p:spPr>
          <a:xfrm>
            <a:off x="1103313" y="2805113"/>
            <a:ext cx="1727200" cy="311150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7" name="Alternativ proces 16">
            <a:extLst>
              <a:ext uri="{FF2B5EF4-FFF2-40B4-BE49-F238E27FC236}">
                <a16:creationId xmlns:a16="http://schemas.microsoft.com/office/drawing/2014/main" id="{421A5E7E-11B6-E482-44ED-84D2EF8CEE22}"/>
              </a:ext>
            </a:extLst>
          </p:cNvPr>
          <p:cNvSpPr/>
          <p:nvPr/>
        </p:nvSpPr>
        <p:spPr>
          <a:xfrm>
            <a:off x="4645025" y="3644900"/>
            <a:ext cx="3910013" cy="301625"/>
          </a:xfrm>
          <a:prstGeom prst="flowChartAlternateProcess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4687BD78-4F6B-2C7A-76C8-A25690E34CE0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5988050"/>
          <a:ext cx="6985000" cy="652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1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Study</a:t>
                      </a:r>
                      <a:endParaRPr lang="da-DK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Title of paper</a:t>
                      </a:r>
                      <a:endParaRPr lang="da-DK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Research objective(s)</a:t>
                      </a:r>
                      <a:endParaRPr lang="da-DK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Study approach(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a-DK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 Box 8">
            <a:extLst>
              <a:ext uri="{FF2B5EF4-FFF2-40B4-BE49-F238E27FC236}">
                <a16:creationId xmlns:a16="http://schemas.microsoft.com/office/drawing/2014/main" id="{4CF22296-E80D-AD93-D5A2-1A484A43F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481638"/>
            <a:ext cx="6985000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da-DK" sz="2400" b="1" dirty="0">
                <a:cs typeface="Arial" charset="0"/>
              </a:rPr>
              <a:t>Tabular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47" grpId="0" animBg="1" autoUpdateAnimBg="0"/>
      <p:bldP spid="50" grpId="0" animBg="1" autoUpdateAnimBg="0"/>
      <p:bldP spid="51" grpId="0" autoUpdateAnimBg="0"/>
      <p:bldP spid="16" grpId="0" animBg="1" autoUpdateAnimBg="0"/>
      <p:bldP spid="17" grpId="0" animBg="1" autoUpdateAnimBg="0"/>
      <p:bldP spid="18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1324</Words>
  <Application>Microsoft Macintosh PowerPoint</Application>
  <PresentationFormat>On-screen Show (4:3)</PresentationFormat>
  <Paragraphs>274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Lato Regular</vt:lpstr>
      <vt:lpstr>Times New Roman</vt:lpstr>
      <vt:lpstr>Standarddesign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Handelshøjskolen i Århus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Morten Pilegaard</dc:creator>
  <cp:lastModifiedBy>Henriette Gammelgaard Farup</cp:lastModifiedBy>
  <cp:revision>263</cp:revision>
  <dcterms:created xsi:type="dcterms:W3CDTF">2003-03-03T09:36:52Z</dcterms:created>
  <dcterms:modified xsi:type="dcterms:W3CDTF">2022-08-25T09:26:04Z</dcterms:modified>
</cp:coreProperties>
</file>